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</p:sldIdLst>
  <p:sldSz cx="6858000" cy="9906000" type="A4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25" d="100"/>
          <a:sy n="125" d="100"/>
        </p:scale>
        <p:origin x="-594" y="53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58962-ED28-4044-9549-9BEE48ADCDCA}" type="datetimeFigureOut">
              <a:rPr lang="es-UY" smtClean="0"/>
              <a:t>01/04/2020</a:t>
            </a:fld>
            <a:endParaRPr lang="es-U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BFD6F-AD20-4411-AFEE-EA457BED606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14287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BFD6F-AD20-4411-AFEE-EA457BED6069}" type="slidenum">
              <a:rPr lang="es-UY" smtClean="0"/>
              <a:t>7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6306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DFAF-F14E-4B33-BC11-32B5C62FDED8}" type="datetimeFigureOut">
              <a:rPr lang="es-UY" smtClean="0"/>
              <a:t>01/04/2020</a:t>
            </a:fld>
            <a:endParaRPr lang="es-U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22CC-0085-4050-B216-CE9ED2037664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68242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DFAF-F14E-4B33-BC11-32B5C62FDED8}" type="datetimeFigureOut">
              <a:rPr lang="es-UY" smtClean="0"/>
              <a:t>01/04/2020</a:t>
            </a:fld>
            <a:endParaRPr lang="es-U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22CC-0085-4050-B216-CE9ED2037664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75874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DFAF-F14E-4B33-BC11-32B5C62FDED8}" type="datetimeFigureOut">
              <a:rPr lang="es-UY" smtClean="0"/>
              <a:t>01/04/2020</a:t>
            </a:fld>
            <a:endParaRPr lang="es-U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22CC-0085-4050-B216-CE9ED2037664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431279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DFAF-F14E-4B33-BC11-32B5C62FDED8}" type="datetimeFigureOut">
              <a:rPr lang="es-UY" smtClean="0"/>
              <a:t>01/04/2020</a:t>
            </a:fld>
            <a:endParaRPr lang="es-U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22CC-0085-4050-B216-CE9ED2037664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45934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DFAF-F14E-4B33-BC11-32B5C62FDED8}" type="datetimeFigureOut">
              <a:rPr lang="es-UY" smtClean="0"/>
              <a:t>01/04/2020</a:t>
            </a:fld>
            <a:endParaRPr lang="es-U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22CC-0085-4050-B216-CE9ED2037664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85139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DFAF-F14E-4B33-BC11-32B5C62FDED8}" type="datetimeFigureOut">
              <a:rPr lang="es-UY" smtClean="0"/>
              <a:t>01/04/2020</a:t>
            </a:fld>
            <a:endParaRPr lang="es-UY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22CC-0085-4050-B216-CE9ED2037664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98209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DFAF-F14E-4B33-BC11-32B5C62FDED8}" type="datetimeFigureOut">
              <a:rPr lang="es-UY" smtClean="0"/>
              <a:t>01/04/2020</a:t>
            </a:fld>
            <a:endParaRPr lang="es-UY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22CC-0085-4050-B216-CE9ED2037664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3128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DFAF-F14E-4B33-BC11-32B5C62FDED8}" type="datetimeFigureOut">
              <a:rPr lang="es-UY" smtClean="0"/>
              <a:t>01/04/2020</a:t>
            </a:fld>
            <a:endParaRPr lang="es-UY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22CC-0085-4050-B216-CE9ED2037664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3522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DFAF-F14E-4B33-BC11-32B5C62FDED8}" type="datetimeFigureOut">
              <a:rPr lang="es-UY" smtClean="0"/>
              <a:t>01/04/2020</a:t>
            </a:fld>
            <a:endParaRPr lang="es-UY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22CC-0085-4050-B216-CE9ED2037664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6995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DFAF-F14E-4B33-BC11-32B5C62FDED8}" type="datetimeFigureOut">
              <a:rPr lang="es-UY" smtClean="0"/>
              <a:t>01/04/2020</a:t>
            </a:fld>
            <a:endParaRPr lang="es-UY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22CC-0085-4050-B216-CE9ED2037664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987168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DFAF-F14E-4B33-BC11-32B5C62FDED8}" type="datetimeFigureOut">
              <a:rPr lang="es-UY" smtClean="0"/>
              <a:t>01/04/2020</a:t>
            </a:fld>
            <a:endParaRPr lang="es-UY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22CC-0085-4050-B216-CE9ED2037664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20258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6DFAF-F14E-4B33-BC11-32B5C62FDED8}" type="datetimeFigureOut">
              <a:rPr lang="es-UY" smtClean="0"/>
              <a:t>01/04/2020</a:t>
            </a:fld>
            <a:endParaRPr lang="es-U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322CC-0085-4050-B216-CE9ED2037664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895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piscopado.org/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://www.vatican.v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adiomaria.org.ar/" TargetMode="External"/><Relationship Id="rId13" Type="http://schemas.openxmlformats.org/officeDocument/2006/relationships/hyperlink" Target="https://caminocatolico.com/category/meditaciones-y-reflexiones-espirituales/meditaciones-de-p-raniero-cantalamessa/" TargetMode="External"/><Relationship Id="rId3" Type="http://schemas.openxmlformats.org/officeDocument/2006/relationships/hyperlink" Target="https://ar.video.search.yahoo.com/search/video?fr=mcafee&amp;p=peliculas+catolicas#action=view&amp;id=2&amp;vid=b2fc9d8f3bd85b5551a42dbc2c2baad0" TargetMode="External"/><Relationship Id="rId7" Type="http://schemas.openxmlformats.org/officeDocument/2006/relationships/hyperlink" Target="https://www.youtube.com/watch?time_continue=5&amp;v=l9Tk4Sdamu8&amp;feature=emb_logo" TargetMode="External"/><Relationship Id="rId12" Type="http://schemas.openxmlformats.org/officeDocument/2006/relationships/hyperlink" Target="http://w2.vatican.va/content/vatican/it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gn8PQU7SbDs" TargetMode="External"/><Relationship Id="rId11" Type="http://schemas.openxmlformats.org/officeDocument/2006/relationships/hyperlink" Target="https://www.aciprensa.com/" TargetMode="External"/><Relationship Id="rId5" Type="http://schemas.openxmlformats.org/officeDocument/2006/relationships/hyperlink" Target="https://ar.video.search.yahoo.com/search/video?fr=mcafee&amp;p=peliculas+catolicas#action=view&amp;id=57&amp;vid=35d9df56caf6cb8a5f49e05c67b27964" TargetMode="External"/><Relationship Id="rId10" Type="http://schemas.openxmlformats.org/officeDocument/2006/relationships/hyperlink" Target="http://es.catholic.net/" TargetMode="External"/><Relationship Id="rId4" Type="http://schemas.openxmlformats.org/officeDocument/2006/relationships/hyperlink" Target="https://ar.video.search.yahoo.com/search/video?fr=mcafee&amp;p=peliculas+catolicas#action=view&amp;id=43&amp;vid=1965383cc723b9ca5b816488b36a0485" TargetMode="External"/><Relationship Id="rId9" Type="http://schemas.openxmlformats.org/officeDocument/2006/relationships/hyperlink" Target="http://www.encuentroenelvalle.com/web/" TargetMode="External"/><Relationship Id="rId14" Type="http://schemas.openxmlformats.org/officeDocument/2006/relationships/hyperlink" Target="http://buenasnuevas.com/recursos/cuentos.ht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8" r="24094" b="9782"/>
          <a:stretch/>
        </p:blipFill>
        <p:spPr bwMode="auto">
          <a:xfrm>
            <a:off x="1" y="1"/>
            <a:ext cx="6858000" cy="992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74"/>
          <a:stretch/>
        </p:blipFill>
        <p:spPr bwMode="auto">
          <a:xfrm>
            <a:off x="1776263" y="0"/>
            <a:ext cx="3236913" cy="142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20 Elipse"/>
          <p:cNvSpPr/>
          <p:nvPr/>
        </p:nvSpPr>
        <p:spPr>
          <a:xfrm>
            <a:off x="836712" y="1972026"/>
            <a:ext cx="5184576" cy="6221334"/>
          </a:xfrm>
          <a:prstGeom prst="ellipse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24" y="2720752"/>
            <a:ext cx="3384376" cy="4549188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" y="1094094"/>
            <a:ext cx="6872622" cy="515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7" b="2328"/>
          <a:stretch/>
        </p:blipFill>
        <p:spPr>
          <a:xfrm>
            <a:off x="4077072" y="416496"/>
            <a:ext cx="2509030" cy="2862058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604624" y="161563"/>
            <a:ext cx="1737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4800" b="1" dirty="0" smtClean="0">
                <a:latin typeface="Eras Light ITC" pitchFamily="34" charset="0"/>
              </a:rPr>
              <a:t>F M H</a:t>
            </a:r>
            <a:endParaRPr lang="es-UY" sz="4800" b="1" dirty="0">
              <a:latin typeface="Eras Light ITC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8028">
            <a:off x="537009" y="1564578"/>
            <a:ext cx="5428645" cy="1622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3584848"/>
            <a:ext cx="1260000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84" y="5169024"/>
            <a:ext cx="1432824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168" y="3584848"/>
            <a:ext cx="1262643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344" y="5169024"/>
            <a:ext cx="144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36" y="6753201"/>
            <a:ext cx="346255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52"/>
          <a:stretch/>
        </p:blipFill>
        <p:spPr bwMode="auto">
          <a:xfrm flipV="1">
            <a:off x="1810544" y="8712968"/>
            <a:ext cx="3236913" cy="120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83" y="6947991"/>
            <a:ext cx="4980861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2173862" y="8946539"/>
            <a:ext cx="2517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400" dirty="0">
                <a:latin typeface="Eras Light ITC" pitchFamily="34" charset="0"/>
              </a:rPr>
              <a:t>Subsidio de</a:t>
            </a:r>
            <a:endParaRPr lang="es-UY" sz="2400" dirty="0">
              <a:latin typeface="Eras Light ITC" pitchFamily="34" charset="0"/>
            </a:endParaRPr>
          </a:p>
          <a:p>
            <a:pPr algn="ctr"/>
            <a:r>
              <a:rPr lang="es-AR" sz="2400" b="1" dirty="0">
                <a:latin typeface="Eras Light ITC" pitchFamily="34" charset="0"/>
              </a:rPr>
              <a:t>Oración en familia</a:t>
            </a:r>
            <a:endParaRPr lang="es-UY" sz="2400" b="1" dirty="0">
              <a:latin typeface="Eras Light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8" r="24094" b="9782"/>
          <a:stretch/>
        </p:blipFill>
        <p:spPr bwMode="auto">
          <a:xfrm>
            <a:off x="1" y="1"/>
            <a:ext cx="6858000" cy="992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96305" y="209997"/>
            <a:ext cx="6480720" cy="9505056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4" name="3 Rectángulo"/>
          <p:cNvSpPr/>
          <p:nvPr/>
        </p:nvSpPr>
        <p:spPr>
          <a:xfrm>
            <a:off x="944724" y="416496"/>
            <a:ext cx="4968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Y" sz="2000" b="1" dirty="0" smtClean="0">
                <a:solidFill>
                  <a:schemeClr val="accent6">
                    <a:lumMod val="50000"/>
                  </a:schemeClr>
                </a:solidFill>
                <a:latin typeface="Eras Light ITC" pitchFamily="34" charset="0"/>
              </a:rPr>
              <a:t> ESTRUCTURA GENERAL DE LA PROPUESTA</a:t>
            </a:r>
            <a:endParaRPr lang="es-UY" sz="2000" b="1" dirty="0">
              <a:solidFill>
                <a:schemeClr val="accent6">
                  <a:lumMod val="50000"/>
                </a:schemeClr>
              </a:solidFill>
              <a:latin typeface="Eras Light ITC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76672" y="933151"/>
            <a:ext cx="5904656" cy="1990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s-AR" sz="1200" b="1" dirty="0" smtClean="0">
                <a:solidFill>
                  <a:srgbClr val="C00000"/>
                </a:solidFill>
                <a:effectLst/>
                <a:latin typeface="Eras Light ITC"/>
                <a:ea typeface="Calibri"/>
                <a:cs typeface="Times New Roman"/>
              </a:rPr>
              <a:t>Rincón de la fe y de la alabanza</a:t>
            </a:r>
            <a:r>
              <a:rPr lang="es-AR" sz="1200" b="1" dirty="0" smtClean="0">
                <a:effectLst/>
                <a:latin typeface="Eras Light ITC"/>
                <a:ea typeface="Calibri"/>
                <a:cs typeface="Times New Roman"/>
              </a:rPr>
              <a:t>: mesita,  Biblia, velita, el arco iris con la frase “todo saldrá bien”,  etc. Lugar cálido, acogedor, y muy  frecuentado. Preparados entre todos. </a:t>
            </a:r>
            <a:endParaRPr lang="es-UY" sz="1200" b="1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s-AR" sz="1200" b="1" dirty="0" smtClean="0">
                <a:solidFill>
                  <a:srgbClr val="C00000"/>
                </a:solidFill>
                <a:effectLst/>
                <a:latin typeface="Eras Light ITC"/>
                <a:ea typeface="Calibri"/>
                <a:cs typeface="Times New Roman"/>
              </a:rPr>
              <a:t>Signo</a:t>
            </a:r>
            <a:r>
              <a:rPr lang="es-AR" sz="1200" b="1" dirty="0" smtClean="0">
                <a:effectLst/>
                <a:latin typeface="Eras Light ITC"/>
                <a:ea typeface="Calibri"/>
                <a:cs typeface="Times New Roman"/>
              </a:rPr>
              <a:t>: objeto, frase o gesto que nos recordara el significado del día que estamos compartiendo</a:t>
            </a:r>
            <a:endParaRPr lang="es-UY" sz="1200" b="1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s-AR" sz="1200" b="1" dirty="0" smtClean="0">
                <a:solidFill>
                  <a:srgbClr val="C00000"/>
                </a:solidFill>
                <a:effectLst/>
                <a:latin typeface="Eras Light ITC"/>
                <a:ea typeface="Calibri"/>
                <a:cs typeface="Times New Roman"/>
              </a:rPr>
              <a:t>Texto bíblico</a:t>
            </a:r>
            <a:r>
              <a:rPr lang="es-AR" sz="1200" b="1" dirty="0" smtClean="0">
                <a:effectLst/>
                <a:latin typeface="Eras Light ITC"/>
                <a:ea typeface="Calibri"/>
                <a:cs typeface="Times New Roman"/>
              </a:rPr>
              <a:t>: para proclamar juntos </a:t>
            </a:r>
            <a:endParaRPr lang="es-UY" sz="1200" b="1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s-AR" sz="1200" b="1" dirty="0" smtClean="0">
                <a:solidFill>
                  <a:srgbClr val="C00000"/>
                </a:solidFill>
                <a:effectLst/>
                <a:latin typeface="Eras Light ITC"/>
                <a:ea typeface="Calibri"/>
                <a:cs typeface="Times New Roman"/>
              </a:rPr>
              <a:t>Trabajo artesanal en familia</a:t>
            </a:r>
            <a:r>
              <a:rPr lang="es-AR" sz="1200" b="1" dirty="0" smtClean="0">
                <a:effectLst/>
                <a:latin typeface="Eras Light ITC"/>
                <a:ea typeface="Calibri"/>
                <a:cs typeface="Times New Roman"/>
              </a:rPr>
              <a:t>, que nos ayudara a compartir nuestros dones, a reflexionar juntos, a crecer en la armonía y en la fe. </a:t>
            </a:r>
            <a:endParaRPr lang="es-UY" sz="1200" b="1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s-AR" sz="1200" b="1" dirty="0" smtClean="0">
                <a:solidFill>
                  <a:srgbClr val="C00000"/>
                </a:solidFill>
                <a:effectLst/>
                <a:latin typeface="Eras Light ITC"/>
                <a:ea typeface="Calibri"/>
                <a:cs typeface="Times New Roman"/>
              </a:rPr>
              <a:t>Gesto misionero en las redes</a:t>
            </a:r>
            <a:r>
              <a:rPr lang="es-AR" sz="1200" b="1" dirty="0" smtClean="0">
                <a:effectLst/>
                <a:latin typeface="Eras Light ITC"/>
                <a:ea typeface="Calibri"/>
                <a:cs typeface="Times New Roman"/>
              </a:rPr>
              <a:t>, para compartir con  nuestros amigos, nuestra fe</a:t>
            </a:r>
            <a:endParaRPr lang="es-UY" sz="1200" b="1" dirty="0">
              <a:ea typeface="Calibri"/>
              <a:cs typeface="Times New Roman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944724" y="8009274"/>
            <a:ext cx="4968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Y" sz="2000" b="1" dirty="0" smtClean="0">
                <a:solidFill>
                  <a:schemeClr val="accent6">
                    <a:lumMod val="50000"/>
                  </a:schemeClr>
                </a:solidFill>
                <a:latin typeface="Eras Light ITC" pitchFamily="34" charset="0"/>
              </a:rPr>
              <a:t> ESTRUCTURA GENERAL DE LA PROPUESTA</a:t>
            </a:r>
            <a:endParaRPr lang="es-UY" sz="2000" b="1" dirty="0">
              <a:solidFill>
                <a:schemeClr val="accent6">
                  <a:lumMod val="50000"/>
                </a:schemeClr>
              </a:solidFill>
              <a:latin typeface="Eras Light ITC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3584848"/>
            <a:ext cx="900000" cy="9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4701072"/>
            <a:ext cx="900000" cy="9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8" y="5817096"/>
            <a:ext cx="900000" cy="9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8" y="6897216"/>
            <a:ext cx="900000" cy="9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1412776" y="3584848"/>
            <a:ext cx="489654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AR" sz="1200" b="1" dirty="0" smtClean="0">
                <a:effectLst/>
                <a:latin typeface="Eras Light ITC"/>
                <a:ea typeface="Calibri"/>
                <a:cs typeface="Times New Roman"/>
              </a:rPr>
              <a:t>En la mañana: </a:t>
            </a:r>
            <a:r>
              <a:rPr lang="es-AR" sz="1200" dirty="0" smtClean="0">
                <a:effectLst/>
                <a:latin typeface="Eras Light ITC"/>
                <a:ea typeface="Calibri"/>
                <a:cs typeface="Times New Roman"/>
              </a:rPr>
              <a:t>preparamos en familia los signos del día correspondiente y compartimos la celebración on-line de nuestra parroquia o del Santo Padre. </a:t>
            </a:r>
            <a:r>
              <a:rPr lang="es-AR" sz="1200" b="1" u="sng" dirty="0" smtClean="0">
                <a:solidFill>
                  <a:srgbClr val="0000FF"/>
                </a:solidFill>
                <a:effectLst/>
                <a:latin typeface="Eras Light ITC"/>
                <a:ea typeface="Calibri"/>
                <a:cs typeface="Times New Roman"/>
                <a:hlinkClick r:id="rId7"/>
              </a:rPr>
              <a:t>www.vatican.va</a:t>
            </a:r>
            <a:r>
              <a:rPr lang="es-AR" sz="1200" dirty="0" smtClean="0">
                <a:effectLst/>
                <a:latin typeface="Eras Light ITC"/>
                <a:ea typeface="Calibri"/>
                <a:cs typeface="Times New Roman"/>
              </a:rPr>
              <a:t> o del subsidio de la conferencia episcopal argentina. </a:t>
            </a:r>
            <a:r>
              <a:rPr lang="es-AR" sz="1200" u="sng" dirty="0">
                <a:solidFill>
                  <a:srgbClr val="0000FF"/>
                </a:solidFill>
                <a:ea typeface="Calibri"/>
                <a:cs typeface="Times New Roman"/>
                <a:hlinkClick r:id="rId8"/>
              </a:rPr>
              <a:t>https://episcopado.org/</a:t>
            </a:r>
            <a:r>
              <a:rPr lang="es-AR" sz="1200" dirty="0">
                <a:ea typeface="Calibri"/>
                <a:cs typeface="Times New Roman"/>
              </a:rPr>
              <a:t> </a:t>
            </a:r>
            <a:endParaRPr lang="es-UY" sz="1200" dirty="0">
              <a:ea typeface="Calibri"/>
              <a:cs typeface="Times New Roman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412776" y="4659276"/>
            <a:ext cx="489654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AR" sz="1200" b="1" dirty="0" smtClean="0">
                <a:effectLst/>
                <a:latin typeface="Eras Light ITC"/>
                <a:ea typeface="Calibri"/>
                <a:cs typeface="Times New Roman"/>
              </a:rPr>
              <a:t>Mediodía:</a:t>
            </a:r>
            <a:r>
              <a:rPr lang="es-AR" sz="1200" dirty="0" smtClean="0">
                <a:effectLst/>
                <a:latin typeface="Eras Light ITC"/>
                <a:ea typeface="Calibri"/>
                <a:cs typeface="Times New Roman"/>
              </a:rPr>
              <a:t> oración juntos. Leemos qué se celebra ese día, y proclamamos la Palabra correspondiente al día. Compartimos lo que nos dice la Palabra, elegimos una palabra clave y la dejamos  sobre el  rincón de la fe y la alabanza, en un cartelito. </a:t>
            </a:r>
            <a:endParaRPr lang="es-UY" sz="1200" dirty="0">
              <a:ea typeface="Calibri"/>
              <a:cs typeface="Times New Roman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368152" y="6029084"/>
            <a:ext cx="3429000" cy="2920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AR" sz="1200" b="1" dirty="0" smtClean="0">
                <a:effectLst/>
                <a:latin typeface="Eras Light ITC"/>
                <a:ea typeface="Calibri"/>
                <a:cs typeface="Times New Roman"/>
              </a:rPr>
              <a:t>Tarde:</a:t>
            </a:r>
            <a:r>
              <a:rPr lang="es-AR" sz="1200" dirty="0" smtClean="0">
                <a:effectLst/>
                <a:latin typeface="Eras Light ITC"/>
                <a:ea typeface="Calibri"/>
                <a:cs typeface="Times New Roman"/>
              </a:rPr>
              <a:t> realizamos la artesanía y el gesto misionero. </a:t>
            </a:r>
            <a:endParaRPr lang="es-UY" sz="1200" dirty="0">
              <a:ea typeface="Calibri"/>
              <a:cs typeface="Times New Roman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340768" y="6897216"/>
            <a:ext cx="504056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AR" sz="1200" b="1" dirty="0" smtClean="0">
                <a:effectLst/>
                <a:latin typeface="Eras Light ITC"/>
                <a:ea typeface="Calibri"/>
                <a:cs typeface="Times New Roman"/>
              </a:rPr>
              <a:t>Noche:</a:t>
            </a:r>
            <a:r>
              <a:rPr lang="es-AR" sz="1200" dirty="0" smtClean="0">
                <a:effectLst/>
                <a:latin typeface="Eras Light ITC"/>
                <a:ea typeface="Calibri"/>
                <a:cs typeface="Times New Roman"/>
              </a:rPr>
              <a:t> agradecemos a DIOS por el día santo que vivimos juntos. Con   la oración realizada por el Papa, el día que pidió por el fin de la pandemia. Cantamos a María. Podemos mirar alguna película linda juntos, de los link sugeridos.</a:t>
            </a:r>
            <a:endParaRPr lang="es-UY" sz="1200" dirty="0">
              <a:ea typeface="Calibri"/>
              <a:cs typeface="Times New Roman"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944724" y="3080792"/>
            <a:ext cx="4968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Y" sz="2000" b="1" dirty="0" smtClean="0">
                <a:solidFill>
                  <a:schemeClr val="accent6">
                    <a:lumMod val="50000"/>
                  </a:schemeClr>
                </a:solidFill>
                <a:latin typeface="Eras Light ITC" pitchFamily="34" charset="0"/>
              </a:rPr>
              <a:t> ESTRUCTURA GENERAL DE LA PROPUESTA</a:t>
            </a:r>
            <a:endParaRPr lang="es-UY" sz="2000" b="1" dirty="0">
              <a:solidFill>
                <a:schemeClr val="accent6">
                  <a:lumMod val="50000"/>
                </a:schemeClr>
              </a:solidFill>
              <a:latin typeface="Eras Light ITC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76672" y="8409384"/>
            <a:ext cx="5904656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AR" sz="1200" dirty="0" smtClean="0">
                <a:effectLst/>
                <a:latin typeface="Eras Light ITC"/>
                <a:ea typeface="Calibri"/>
                <a:cs typeface="Times New Roman"/>
              </a:rPr>
              <a:t>Transmisiones en vivo de las celebraciones </a:t>
            </a:r>
          </a:p>
          <a:p>
            <a:pPr algn="ctr">
              <a:spcAft>
                <a:spcPts val="1000"/>
              </a:spcAft>
            </a:pPr>
            <a:r>
              <a:rPr lang="es-AR" sz="1200" b="1" u="sng" dirty="0" smtClean="0">
                <a:solidFill>
                  <a:srgbClr val="0000FF"/>
                </a:solidFill>
                <a:effectLst/>
                <a:latin typeface="Eras Light ITC"/>
                <a:ea typeface="Calibri"/>
                <a:cs typeface="Times New Roman"/>
                <a:hlinkClick r:id="rId7"/>
              </a:rPr>
              <a:t>www.vatican.va</a:t>
            </a:r>
            <a:endParaRPr lang="es-UY" sz="1200" b="1" dirty="0"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es-AR" sz="1200" dirty="0" smtClean="0">
                <a:effectLst/>
                <a:latin typeface="Eras Light ITC"/>
                <a:ea typeface="Calibri"/>
                <a:cs typeface="Times New Roman"/>
              </a:rPr>
              <a:t>o rezar en casa con  el subsidio de la conferencia episcopal argentina.</a:t>
            </a:r>
          </a:p>
          <a:p>
            <a:pPr algn="ctr">
              <a:spcAft>
                <a:spcPts val="1000"/>
              </a:spcAft>
            </a:pPr>
            <a:r>
              <a:rPr lang="es-AR" sz="1200" dirty="0" smtClean="0">
                <a:effectLst/>
                <a:latin typeface="Eras Light ITC"/>
                <a:ea typeface="Calibri"/>
                <a:cs typeface="Times New Roman"/>
              </a:rPr>
              <a:t> </a:t>
            </a:r>
            <a:r>
              <a:rPr lang="es-AR" sz="1200" u="sng" dirty="0">
                <a:solidFill>
                  <a:srgbClr val="0000FF"/>
                </a:solidFill>
                <a:ea typeface="Calibri"/>
                <a:cs typeface="Times New Roman"/>
                <a:hlinkClick r:id="rId8"/>
              </a:rPr>
              <a:t>https://episcopado.org/</a:t>
            </a:r>
            <a:endParaRPr lang="es-UY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877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7938"/>
            <a:ext cx="6858000" cy="992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20280" y="328932"/>
            <a:ext cx="3861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Y" sz="2000" b="1" dirty="0" smtClean="0">
                <a:solidFill>
                  <a:srgbClr val="0070C0"/>
                </a:solidFill>
                <a:latin typeface="Eras Light ITC" pitchFamily="34" charset="0"/>
              </a:rPr>
              <a:t>ORACION PARA CADA NOCHE  </a:t>
            </a:r>
          </a:p>
          <a:p>
            <a:pPr algn="ctr"/>
            <a:r>
              <a:rPr lang="es-UY" sz="2000" b="1" dirty="0" smtClean="0">
                <a:solidFill>
                  <a:srgbClr val="0070C0"/>
                </a:solidFill>
                <a:latin typeface="Eras Light ITC" pitchFamily="34" charset="0"/>
              </a:rPr>
              <a:t>( P.P. Francisco, 27.03.20) </a:t>
            </a:r>
            <a:endParaRPr lang="es-UY" sz="2000" b="1" dirty="0">
              <a:solidFill>
                <a:srgbClr val="0070C0"/>
              </a:solidFill>
              <a:latin typeface="Eras Light ITC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852936" y="1036818"/>
            <a:ext cx="3429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UY" sz="1150" b="1" i="1" dirty="0" smtClean="0">
                <a:solidFill>
                  <a:srgbClr val="002060"/>
                </a:solidFill>
                <a:latin typeface="Arial Narrow" pitchFamily="34" charset="0"/>
              </a:rPr>
              <a:t>Respondemos: ”Consuélanos, Oh Señor” </a:t>
            </a:r>
          </a:p>
          <a:p>
            <a:pPr algn="just"/>
            <a:r>
              <a:rPr lang="es-UY" sz="1150" dirty="0" smtClean="0">
                <a:latin typeface="Arial Narrow" pitchFamily="34" charset="0"/>
              </a:rPr>
              <a:t>Mira a tu Iglesia, que atraviesa el desierto </a:t>
            </a:r>
          </a:p>
          <a:p>
            <a:pPr algn="just"/>
            <a:r>
              <a:rPr lang="es-UY" sz="1150" i="1" dirty="0" smtClean="0">
                <a:solidFill>
                  <a:srgbClr val="002060"/>
                </a:solidFill>
                <a:latin typeface="Arial Narrow" pitchFamily="34" charset="0"/>
              </a:rPr>
              <a:t>- Consuélanos, Oh Señor </a:t>
            </a:r>
          </a:p>
          <a:p>
            <a:pPr algn="just"/>
            <a:r>
              <a:rPr lang="es-UY" sz="1150" dirty="0" smtClean="0">
                <a:latin typeface="Arial Narrow" pitchFamily="34" charset="0"/>
              </a:rPr>
              <a:t>Mira a la humanidad, aterrorizada por el miedo y la angustia. </a:t>
            </a:r>
            <a:r>
              <a:rPr lang="es-UY" sz="1150" i="1" dirty="0" smtClean="0">
                <a:solidFill>
                  <a:srgbClr val="002060"/>
                </a:solidFill>
                <a:latin typeface="Arial Narrow" pitchFamily="34" charset="0"/>
              </a:rPr>
              <a:t>- Consuélanos, Oh Señor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272480"/>
            <a:ext cx="2404447" cy="1628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64612" y="1965371"/>
            <a:ext cx="59167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UY" sz="1150" dirty="0">
                <a:solidFill>
                  <a:prstClr val="black"/>
                </a:solidFill>
                <a:latin typeface="Arial Narrow" pitchFamily="34" charset="0"/>
              </a:rPr>
              <a:t>Mira a los enfermos y moribundos, oprimidos por la soledad. </a:t>
            </a:r>
            <a:r>
              <a:rPr lang="es-UY" sz="1150" i="1" dirty="0" smtClean="0">
                <a:solidFill>
                  <a:srgbClr val="002060"/>
                </a:solidFill>
                <a:latin typeface="Arial Narrow" pitchFamily="34" charset="0"/>
              </a:rPr>
              <a:t>- Consuélanos</a:t>
            </a:r>
            <a:r>
              <a:rPr lang="es-UY" sz="1150" i="1" dirty="0">
                <a:solidFill>
                  <a:srgbClr val="002060"/>
                </a:solidFill>
                <a:latin typeface="Arial Narrow" pitchFamily="34" charset="0"/>
              </a:rPr>
              <a:t>, Oh </a:t>
            </a:r>
            <a:r>
              <a:rPr lang="es-UY" sz="1150" i="1" dirty="0" smtClean="0">
                <a:solidFill>
                  <a:srgbClr val="002060"/>
                </a:solidFill>
                <a:latin typeface="Arial Narrow" pitchFamily="34" charset="0"/>
              </a:rPr>
              <a:t>Señor.</a:t>
            </a:r>
            <a:endParaRPr lang="es-UY" sz="1150" i="1" dirty="0">
              <a:solidFill>
                <a:srgbClr val="002060"/>
              </a:solidFill>
              <a:latin typeface="Arial Narrow" pitchFamily="34" charset="0"/>
            </a:endParaRPr>
          </a:p>
          <a:p>
            <a:pPr lvl="0" algn="just"/>
            <a:r>
              <a:rPr lang="es-UY" sz="1150" dirty="0">
                <a:solidFill>
                  <a:prstClr val="black"/>
                </a:solidFill>
                <a:latin typeface="Arial Narrow" pitchFamily="34" charset="0"/>
              </a:rPr>
              <a:t>Mira a los médicos y a los operarios sanitarios, afectados por la fatiga </a:t>
            </a:r>
            <a:endParaRPr lang="es-UY" sz="115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lvl="0" algn="just"/>
            <a:r>
              <a:rPr lang="es-UY" sz="1150" i="1" dirty="0" smtClean="0">
                <a:solidFill>
                  <a:srgbClr val="002060"/>
                </a:solidFill>
                <a:latin typeface="Arial Narrow" pitchFamily="34" charset="0"/>
              </a:rPr>
              <a:t>- </a:t>
            </a:r>
            <a:r>
              <a:rPr lang="es-UY" sz="1150" i="1" dirty="0">
                <a:solidFill>
                  <a:srgbClr val="002060"/>
                </a:solidFill>
                <a:latin typeface="Arial Narrow" pitchFamily="34" charset="0"/>
              </a:rPr>
              <a:t>Consuélanos, Oh </a:t>
            </a:r>
            <a:r>
              <a:rPr lang="es-UY" sz="1150" i="1" dirty="0" smtClean="0">
                <a:solidFill>
                  <a:srgbClr val="002060"/>
                </a:solidFill>
                <a:latin typeface="Arial Narrow" pitchFamily="34" charset="0"/>
              </a:rPr>
              <a:t>Señor. </a:t>
            </a:r>
            <a:endParaRPr lang="es-UY" sz="1150" i="1" dirty="0">
              <a:solidFill>
                <a:srgbClr val="002060"/>
              </a:solidFill>
              <a:latin typeface="Arial Narrow" pitchFamily="34" charset="0"/>
            </a:endParaRPr>
          </a:p>
          <a:p>
            <a:pPr lvl="0" algn="just"/>
            <a:r>
              <a:rPr lang="es-UY" sz="1150" dirty="0">
                <a:solidFill>
                  <a:prstClr val="black"/>
                </a:solidFill>
                <a:latin typeface="Arial Narrow" pitchFamily="34" charset="0"/>
              </a:rPr>
              <a:t>Mira a los políticos y administradores, que tienen el peso de las decisiones. </a:t>
            </a:r>
            <a:endParaRPr lang="es-UY" sz="115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lvl="0" algn="just"/>
            <a:r>
              <a:rPr lang="es-UY" sz="1150" i="1" dirty="0" smtClean="0">
                <a:solidFill>
                  <a:srgbClr val="002060"/>
                </a:solidFill>
                <a:latin typeface="Arial Narrow" pitchFamily="34" charset="0"/>
              </a:rPr>
              <a:t>- </a:t>
            </a:r>
            <a:r>
              <a:rPr lang="es-UY" sz="1150" i="1" dirty="0">
                <a:solidFill>
                  <a:srgbClr val="002060"/>
                </a:solidFill>
                <a:latin typeface="Arial Narrow" pitchFamily="34" charset="0"/>
              </a:rPr>
              <a:t>Consuélanos, Oh </a:t>
            </a:r>
            <a:r>
              <a:rPr lang="es-UY" sz="1150" i="1" dirty="0" smtClean="0">
                <a:solidFill>
                  <a:srgbClr val="002060"/>
                </a:solidFill>
                <a:latin typeface="Arial Narrow" pitchFamily="34" charset="0"/>
              </a:rPr>
              <a:t>Señor.</a:t>
            </a:r>
            <a:endParaRPr lang="es-UY" sz="1150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76672" y="2909026"/>
            <a:ext cx="5904656" cy="5242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sz="1150" b="1" i="1" dirty="0" smtClean="0">
                <a:solidFill>
                  <a:srgbClr val="002060"/>
                </a:solidFill>
                <a:effectLst/>
                <a:latin typeface="Arial Narrow" pitchFamily="34" charset="0"/>
                <a:ea typeface="Calibri"/>
                <a:cs typeface="Times New Roman"/>
              </a:rPr>
              <a:t>Respondemos: “Danos tu Espíritu Señor “</a:t>
            </a:r>
            <a:endParaRPr lang="es-UY" sz="1150" b="1" i="1" dirty="0">
              <a:solidFill>
                <a:srgbClr val="002060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sz="1150" dirty="0" smtClean="0">
                <a:effectLst/>
                <a:latin typeface="Arial Narrow" pitchFamily="34" charset="0"/>
                <a:ea typeface="Calibri"/>
                <a:cs typeface="Times New Roman"/>
              </a:rPr>
              <a:t>En la hora de la prueba y la pérdida. </a:t>
            </a:r>
            <a:r>
              <a:rPr lang="es-AR" sz="1150" i="1" dirty="0" smtClean="0">
                <a:solidFill>
                  <a:srgbClr val="002060"/>
                </a:solidFill>
                <a:effectLst/>
                <a:latin typeface="Arial Narrow" pitchFamily="34" charset="0"/>
                <a:ea typeface="Calibri"/>
                <a:cs typeface="Times New Roman"/>
              </a:rPr>
              <a:t>- Danos tu Espíritu Señor.</a:t>
            </a:r>
            <a:endParaRPr lang="es-UY" sz="1150" i="1" dirty="0">
              <a:solidFill>
                <a:srgbClr val="002060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sz="1150" dirty="0" smtClean="0">
                <a:effectLst/>
                <a:latin typeface="Arial Narrow" pitchFamily="34" charset="0"/>
                <a:ea typeface="Calibri"/>
                <a:cs typeface="Times New Roman"/>
              </a:rPr>
              <a:t> En la Tentación y en la Fragilidad </a:t>
            </a:r>
            <a:r>
              <a:rPr lang="es-AR" sz="1150" i="1" dirty="0" smtClean="0">
                <a:solidFill>
                  <a:srgbClr val="002060"/>
                </a:solidFill>
                <a:effectLst/>
                <a:latin typeface="Arial Narrow" pitchFamily="34" charset="0"/>
                <a:ea typeface="Calibri"/>
                <a:cs typeface="Times New Roman"/>
              </a:rPr>
              <a:t>- Danos tu Espíritu Señor. </a:t>
            </a:r>
            <a:endParaRPr lang="es-UY" sz="1150" i="1" dirty="0">
              <a:solidFill>
                <a:srgbClr val="002060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sz="1150" dirty="0" smtClean="0">
                <a:effectLst/>
                <a:latin typeface="Arial Narrow" pitchFamily="34" charset="0"/>
                <a:ea typeface="Calibri"/>
                <a:cs typeface="Times New Roman"/>
              </a:rPr>
              <a:t>En el combate contra el malo y el pecado </a:t>
            </a:r>
            <a:r>
              <a:rPr lang="es-AR" sz="1150" i="1" dirty="0" smtClean="0">
                <a:solidFill>
                  <a:srgbClr val="002060"/>
                </a:solidFill>
                <a:effectLst/>
                <a:latin typeface="Arial Narrow" pitchFamily="34" charset="0"/>
                <a:ea typeface="Calibri"/>
                <a:cs typeface="Times New Roman"/>
              </a:rPr>
              <a:t>- Danos tu Espíritu Señor.</a:t>
            </a:r>
            <a:endParaRPr lang="es-UY" sz="1150" i="1" dirty="0">
              <a:solidFill>
                <a:srgbClr val="002060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sz="1150" dirty="0" smtClean="0">
                <a:effectLst/>
                <a:latin typeface="Arial Narrow" pitchFamily="34" charset="0"/>
                <a:ea typeface="Calibri"/>
                <a:cs typeface="Times New Roman"/>
              </a:rPr>
              <a:t> En la búsqueda del verdadero bien y la verdadera alegría </a:t>
            </a:r>
            <a:r>
              <a:rPr lang="es-AR" sz="1150" i="1" dirty="0" smtClean="0">
                <a:solidFill>
                  <a:srgbClr val="002060"/>
                </a:solidFill>
                <a:effectLst/>
                <a:latin typeface="Arial Narrow" pitchFamily="34" charset="0"/>
                <a:ea typeface="Calibri"/>
                <a:cs typeface="Times New Roman"/>
              </a:rPr>
              <a:t>- Danos tu Espíritu Señor.</a:t>
            </a:r>
            <a:endParaRPr lang="es-UY" sz="1150" i="1" dirty="0">
              <a:solidFill>
                <a:srgbClr val="002060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sz="1150" dirty="0" smtClean="0">
                <a:effectLst/>
                <a:latin typeface="Arial Narrow" pitchFamily="34" charset="0"/>
                <a:ea typeface="Calibri"/>
                <a:cs typeface="Times New Roman"/>
              </a:rPr>
              <a:t> En la decisión de permanecer en ti y en tu amistad </a:t>
            </a:r>
            <a:r>
              <a:rPr lang="es-AR" sz="1150" i="1" dirty="0" smtClean="0">
                <a:solidFill>
                  <a:srgbClr val="002060"/>
                </a:solidFill>
                <a:effectLst/>
                <a:latin typeface="Arial Narrow" pitchFamily="34" charset="0"/>
                <a:ea typeface="Calibri"/>
                <a:cs typeface="Times New Roman"/>
              </a:rPr>
              <a:t>- Danos tu Espíritu Señor. </a:t>
            </a:r>
            <a:endParaRPr lang="es-UY" sz="1150" i="1" dirty="0">
              <a:solidFill>
                <a:srgbClr val="002060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UY" sz="500" dirty="0">
              <a:latin typeface="Arial Narrow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sz="1150" b="1" i="1" dirty="0" smtClean="0">
                <a:solidFill>
                  <a:srgbClr val="002060"/>
                </a:solidFill>
                <a:effectLst/>
                <a:latin typeface="Arial Narrow" pitchFamily="34" charset="0"/>
                <a:ea typeface="Calibri"/>
                <a:cs typeface="Times New Roman"/>
              </a:rPr>
              <a:t>Respondemos: “Sálvanos, Oh Señor” </a:t>
            </a:r>
            <a:endParaRPr lang="es-UY" sz="1150" b="1" i="1" dirty="0">
              <a:solidFill>
                <a:srgbClr val="002060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sz="1150" dirty="0" smtClean="0">
                <a:effectLst/>
                <a:latin typeface="Arial Narrow" pitchFamily="34" charset="0"/>
                <a:ea typeface="Calibri"/>
                <a:cs typeface="Times New Roman"/>
              </a:rPr>
              <a:t>De todos los males que afligen a la humanidad </a:t>
            </a:r>
            <a:r>
              <a:rPr lang="es-AR" sz="1150" i="1" dirty="0" smtClean="0">
                <a:solidFill>
                  <a:srgbClr val="002060"/>
                </a:solidFill>
                <a:effectLst/>
                <a:latin typeface="Arial Narrow" pitchFamily="34" charset="0"/>
                <a:ea typeface="Calibri"/>
                <a:cs typeface="Times New Roman"/>
              </a:rPr>
              <a:t>-Sálvanos, Oh Señor.</a:t>
            </a:r>
            <a:endParaRPr lang="es-UY" sz="1150" i="1" dirty="0">
              <a:solidFill>
                <a:srgbClr val="002060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sz="1150" dirty="0" smtClean="0">
                <a:effectLst/>
                <a:latin typeface="Arial Narrow" pitchFamily="34" charset="0"/>
                <a:ea typeface="Calibri"/>
                <a:cs typeface="Times New Roman"/>
              </a:rPr>
              <a:t> Del hambre, de la carestía y del egoísmo </a:t>
            </a:r>
            <a:r>
              <a:rPr lang="es-AR" sz="1150" i="1" dirty="0" smtClean="0">
                <a:solidFill>
                  <a:srgbClr val="002060"/>
                </a:solidFill>
                <a:effectLst/>
                <a:latin typeface="Arial Narrow" pitchFamily="34" charset="0"/>
                <a:ea typeface="Calibri"/>
                <a:cs typeface="Times New Roman"/>
              </a:rPr>
              <a:t>-Sálvanos, Oh Señor. </a:t>
            </a:r>
            <a:endParaRPr lang="es-UY" sz="1150" i="1" dirty="0">
              <a:solidFill>
                <a:srgbClr val="002060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sz="1150" dirty="0" smtClean="0">
                <a:effectLst/>
                <a:latin typeface="Arial Narrow" pitchFamily="34" charset="0"/>
                <a:ea typeface="Calibri"/>
                <a:cs typeface="Times New Roman"/>
              </a:rPr>
              <a:t>De la enfermedad, de la epidemia y del miedo al hermano </a:t>
            </a:r>
            <a:r>
              <a:rPr lang="es-AR" sz="1150" i="1" dirty="0" smtClean="0">
                <a:solidFill>
                  <a:srgbClr val="002060"/>
                </a:solidFill>
                <a:effectLst/>
                <a:latin typeface="Arial Narrow" pitchFamily="34" charset="0"/>
                <a:ea typeface="Calibri"/>
                <a:cs typeface="Times New Roman"/>
              </a:rPr>
              <a:t>-Sálvanos, Oh Señor. </a:t>
            </a:r>
            <a:endParaRPr lang="es-UY" sz="1150" i="1" dirty="0">
              <a:solidFill>
                <a:srgbClr val="002060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sz="1150" dirty="0" smtClean="0">
                <a:effectLst/>
                <a:latin typeface="Arial Narrow" pitchFamily="34" charset="0"/>
                <a:ea typeface="Calibri"/>
                <a:cs typeface="Times New Roman"/>
              </a:rPr>
              <a:t>De locura devastadora, de intereses despiadados y de la violencia </a:t>
            </a:r>
            <a:r>
              <a:rPr lang="es-AR" sz="1150" i="1" dirty="0" smtClean="0">
                <a:solidFill>
                  <a:srgbClr val="002060"/>
                </a:solidFill>
                <a:effectLst/>
                <a:latin typeface="Arial Narrow" pitchFamily="34" charset="0"/>
                <a:ea typeface="Calibri"/>
                <a:cs typeface="Times New Roman"/>
              </a:rPr>
              <a:t>-Sálvanos, Oh Señor. </a:t>
            </a:r>
            <a:endParaRPr lang="es-UY" sz="1150" i="1" dirty="0">
              <a:solidFill>
                <a:srgbClr val="002060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sz="1150" dirty="0" smtClean="0">
                <a:effectLst/>
                <a:latin typeface="Arial Narrow" pitchFamily="34" charset="0"/>
                <a:ea typeface="Calibri"/>
                <a:cs typeface="Times New Roman"/>
              </a:rPr>
              <a:t>Del engaño, de la mala información y de la manipulación de las conciencias. </a:t>
            </a:r>
            <a:r>
              <a:rPr lang="es-AR" sz="1150" i="1" dirty="0" smtClean="0">
                <a:solidFill>
                  <a:srgbClr val="002060"/>
                </a:solidFill>
                <a:effectLst/>
                <a:latin typeface="Arial Narrow" pitchFamily="34" charset="0"/>
                <a:ea typeface="Calibri"/>
                <a:cs typeface="Times New Roman"/>
              </a:rPr>
              <a:t>-Sálvanos, Oh Señor.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UY" sz="500" i="1" dirty="0">
              <a:solidFill>
                <a:srgbClr val="002060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sz="1150" b="1" i="1" dirty="0" smtClean="0">
                <a:solidFill>
                  <a:srgbClr val="002060"/>
                </a:solidFill>
                <a:effectLst/>
                <a:latin typeface="Arial Narrow" pitchFamily="34" charset="0"/>
                <a:ea typeface="Calibri"/>
                <a:cs typeface="Times New Roman"/>
              </a:rPr>
              <a:t>Respondemos “Ábrenos a la Esperanza” </a:t>
            </a:r>
            <a:endParaRPr lang="es-UY" sz="1150" b="1" i="1" dirty="0">
              <a:solidFill>
                <a:srgbClr val="002060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sz="1150" dirty="0" smtClean="0">
                <a:effectLst/>
                <a:latin typeface="Arial Narrow" pitchFamily="34" charset="0"/>
                <a:ea typeface="Calibri"/>
                <a:cs typeface="Times New Roman"/>
              </a:rPr>
              <a:t>Si el pecado nos oprime </a:t>
            </a:r>
            <a:r>
              <a:rPr lang="es-AR" sz="1150" i="1" dirty="0" smtClean="0">
                <a:solidFill>
                  <a:srgbClr val="002060"/>
                </a:solidFill>
                <a:effectLst/>
                <a:latin typeface="Arial Narrow" pitchFamily="34" charset="0"/>
                <a:ea typeface="Calibri"/>
                <a:cs typeface="Times New Roman"/>
              </a:rPr>
              <a:t>-Ábrenos a la Esperanza. </a:t>
            </a:r>
            <a:endParaRPr lang="es-UY" sz="1150" i="1" dirty="0">
              <a:solidFill>
                <a:srgbClr val="002060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sz="1150" dirty="0" smtClean="0">
                <a:effectLst/>
                <a:latin typeface="Arial Narrow" pitchFamily="34" charset="0"/>
                <a:ea typeface="Calibri"/>
                <a:cs typeface="Times New Roman"/>
              </a:rPr>
              <a:t>Si el odio cierra nuestros corazones </a:t>
            </a:r>
            <a:r>
              <a:rPr lang="es-AR" sz="1150" i="1" dirty="0" smtClean="0">
                <a:solidFill>
                  <a:srgbClr val="002060"/>
                </a:solidFill>
                <a:effectLst/>
                <a:latin typeface="Arial Narrow" pitchFamily="34" charset="0"/>
                <a:ea typeface="Calibri"/>
                <a:cs typeface="Times New Roman"/>
              </a:rPr>
              <a:t>- Ábrenos a la Esperanza.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sz="1150" dirty="0" smtClean="0">
                <a:effectLst/>
                <a:latin typeface="Arial Narrow" pitchFamily="34" charset="0"/>
                <a:ea typeface="Calibri"/>
                <a:cs typeface="Times New Roman"/>
              </a:rPr>
              <a:t>Si el dolor nos visita </a:t>
            </a:r>
            <a:r>
              <a:rPr lang="es-AR" sz="1150" i="1" dirty="0" smtClean="0">
                <a:solidFill>
                  <a:srgbClr val="002060"/>
                </a:solidFill>
                <a:effectLst/>
                <a:latin typeface="Arial Narrow" pitchFamily="34" charset="0"/>
                <a:ea typeface="Calibri"/>
                <a:cs typeface="Times New Roman"/>
              </a:rPr>
              <a:t>- Ábrenos a la Esperanza.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sz="1150" dirty="0" smtClean="0">
                <a:effectLst/>
                <a:latin typeface="Arial Narrow" pitchFamily="34" charset="0"/>
                <a:ea typeface="Calibri"/>
                <a:cs typeface="Times New Roman"/>
              </a:rPr>
              <a:t>Si la indiferencia nos angustia </a:t>
            </a:r>
            <a:r>
              <a:rPr lang="es-AR" sz="1150" i="1" dirty="0" smtClean="0">
                <a:solidFill>
                  <a:srgbClr val="002060"/>
                </a:solidFill>
                <a:effectLst/>
                <a:latin typeface="Arial Narrow" pitchFamily="34" charset="0"/>
                <a:ea typeface="Calibri"/>
                <a:cs typeface="Times New Roman"/>
              </a:rPr>
              <a:t>- Ábrenos a la Esperanza.</a:t>
            </a:r>
            <a:endParaRPr lang="es-UY" sz="1150" i="1" dirty="0">
              <a:solidFill>
                <a:srgbClr val="002060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sz="1150" dirty="0" smtClean="0">
                <a:effectLst/>
                <a:latin typeface="Arial Narrow" pitchFamily="34" charset="0"/>
                <a:ea typeface="Calibri"/>
                <a:cs typeface="Times New Roman"/>
              </a:rPr>
              <a:t>Si la muerte nos aniquila </a:t>
            </a:r>
            <a:r>
              <a:rPr lang="es-AR" sz="1150" i="1" dirty="0" smtClean="0">
                <a:solidFill>
                  <a:srgbClr val="002060"/>
                </a:solidFill>
                <a:effectLst/>
                <a:latin typeface="Arial Narrow" pitchFamily="34" charset="0"/>
                <a:ea typeface="Calibri"/>
                <a:cs typeface="Times New Roman"/>
              </a:rPr>
              <a:t>- Ábrenos a la Esperanza.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UY" sz="500" i="1" dirty="0">
              <a:solidFill>
                <a:srgbClr val="002060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sz="1150" b="1" i="1" dirty="0" smtClean="0">
                <a:solidFill>
                  <a:srgbClr val="002060"/>
                </a:solidFill>
                <a:effectLst/>
                <a:latin typeface="Arial Narrow" pitchFamily="34" charset="0"/>
                <a:ea typeface="Calibri"/>
                <a:cs typeface="Times New Roman"/>
              </a:rPr>
              <a:t>Respondemos “Creemos en Ti, Oh Señor” </a:t>
            </a:r>
            <a:endParaRPr lang="es-UY" sz="1150" b="1" i="1" dirty="0">
              <a:solidFill>
                <a:srgbClr val="002060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sz="1150" dirty="0" smtClean="0">
                <a:effectLst/>
                <a:latin typeface="Arial Narrow" pitchFamily="34" charset="0"/>
                <a:ea typeface="Calibri"/>
                <a:cs typeface="Times New Roman"/>
              </a:rPr>
              <a:t>Hijo Unigénito del Padre, descendido del Cielo para nuestra Salvación </a:t>
            </a:r>
            <a:r>
              <a:rPr lang="es-AR" sz="1150" i="1" dirty="0" smtClean="0">
                <a:solidFill>
                  <a:srgbClr val="002060"/>
                </a:solidFill>
                <a:effectLst/>
                <a:latin typeface="Arial Narrow" pitchFamily="34" charset="0"/>
                <a:ea typeface="Calibri"/>
                <a:cs typeface="Times New Roman"/>
              </a:rPr>
              <a:t>- Creemos en Ti, Oh Señor.</a:t>
            </a:r>
            <a:endParaRPr lang="es-UY" sz="1150" i="1" dirty="0">
              <a:solidFill>
                <a:srgbClr val="002060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sz="1150" dirty="0" smtClean="0">
                <a:effectLst/>
                <a:latin typeface="Arial Narrow" pitchFamily="34" charset="0"/>
                <a:ea typeface="Calibri"/>
                <a:cs typeface="Times New Roman"/>
              </a:rPr>
              <a:t>Médico Celeste, que te inclinas sobre nuestra miseria </a:t>
            </a:r>
            <a:r>
              <a:rPr lang="es-AR" sz="1150" i="1" dirty="0" smtClean="0">
                <a:solidFill>
                  <a:srgbClr val="002060"/>
                </a:solidFill>
                <a:effectLst/>
                <a:latin typeface="Arial Narrow" pitchFamily="34" charset="0"/>
                <a:ea typeface="Calibri"/>
                <a:cs typeface="Times New Roman"/>
              </a:rPr>
              <a:t>- Creemos en Ti, Oh Señor. </a:t>
            </a:r>
            <a:endParaRPr lang="es-UY" sz="1150" i="1" dirty="0">
              <a:solidFill>
                <a:srgbClr val="002060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sz="1150" dirty="0" smtClean="0">
                <a:effectLst/>
                <a:latin typeface="Arial Narrow" pitchFamily="34" charset="0"/>
                <a:ea typeface="Calibri"/>
                <a:cs typeface="Times New Roman"/>
              </a:rPr>
              <a:t>Cordero Inmolado, que te ofreces para rescatarnos del mal </a:t>
            </a:r>
            <a:r>
              <a:rPr lang="es-AR" sz="1150" i="1" dirty="0" smtClean="0">
                <a:solidFill>
                  <a:srgbClr val="002060"/>
                </a:solidFill>
                <a:effectLst/>
                <a:latin typeface="Arial Narrow" pitchFamily="34" charset="0"/>
                <a:ea typeface="Calibri"/>
                <a:cs typeface="Times New Roman"/>
              </a:rPr>
              <a:t>- Creemos en Ti, Oh Señor.</a:t>
            </a:r>
            <a:endParaRPr lang="es-UY" sz="1150" i="1" dirty="0">
              <a:solidFill>
                <a:srgbClr val="002060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sz="1150" dirty="0" smtClean="0">
                <a:effectLst/>
                <a:latin typeface="Arial Narrow" pitchFamily="34" charset="0"/>
                <a:ea typeface="Calibri"/>
                <a:cs typeface="Times New Roman"/>
              </a:rPr>
              <a:t>Buen Pastor, que das la vida por el rebaño que amas </a:t>
            </a:r>
            <a:r>
              <a:rPr lang="es-AR" sz="1150" i="1" dirty="0" smtClean="0">
                <a:solidFill>
                  <a:srgbClr val="002060"/>
                </a:solidFill>
                <a:effectLst/>
                <a:latin typeface="Arial Narrow" pitchFamily="34" charset="0"/>
                <a:ea typeface="Calibri"/>
                <a:cs typeface="Times New Roman"/>
              </a:rPr>
              <a:t>- Creemos en Ti, Oh Señor.</a:t>
            </a:r>
            <a:endParaRPr lang="es-UY" sz="1150" i="1" dirty="0">
              <a:solidFill>
                <a:srgbClr val="002060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sz="1150" dirty="0" smtClean="0">
                <a:effectLst/>
                <a:latin typeface="Arial Narrow" pitchFamily="34" charset="0"/>
                <a:ea typeface="Calibri"/>
                <a:cs typeface="Times New Roman"/>
              </a:rPr>
              <a:t>Pan Vivo y Medicina de la Inmortalidad, que nos das la Vida Eterna </a:t>
            </a:r>
            <a:r>
              <a:rPr lang="es-AR" sz="1150" i="1" dirty="0" smtClean="0">
                <a:solidFill>
                  <a:srgbClr val="002060"/>
                </a:solidFill>
                <a:effectLst/>
                <a:latin typeface="Arial Narrow" pitchFamily="34" charset="0"/>
                <a:ea typeface="Calibri"/>
                <a:cs typeface="Times New Roman"/>
              </a:rPr>
              <a:t>- Creemos en Ti, Oh Señor. </a:t>
            </a:r>
            <a:endParaRPr lang="es-UY" sz="1150" i="1" dirty="0">
              <a:solidFill>
                <a:srgbClr val="002060"/>
              </a:solidFill>
              <a:latin typeface="Arial Narrow" pitchFamily="34" charset="0"/>
              <a:ea typeface="Calibri"/>
              <a:cs typeface="Times New Roman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96" y="8193360"/>
            <a:ext cx="2088232" cy="134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76672" y="8265368"/>
            <a:ext cx="3429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UY" sz="1150" b="1" dirty="0" smtClean="0">
                <a:solidFill>
                  <a:srgbClr val="002060"/>
                </a:solidFill>
                <a:latin typeface="Arial Narrow" pitchFamily="34" charset="0"/>
              </a:rPr>
              <a:t>ORACIÓN ANTE LA IMAGEN DE LA VIRGEN: </a:t>
            </a:r>
          </a:p>
          <a:p>
            <a:endParaRPr lang="es-UY" sz="1150" dirty="0">
              <a:latin typeface="Arial Narrow" pitchFamily="34" charset="0"/>
            </a:endParaRPr>
          </a:p>
          <a:p>
            <a:pPr algn="just"/>
            <a:r>
              <a:rPr lang="es-UY" sz="1150" dirty="0" smtClean="0">
                <a:latin typeface="Arial Narrow" pitchFamily="34" charset="0"/>
              </a:rPr>
              <a:t>Bajo tu protección nos acogemos, Santa Madre de Dios;</a:t>
            </a:r>
          </a:p>
          <a:p>
            <a:pPr algn="just"/>
            <a:r>
              <a:rPr lang="es-UY" sz="1150" dirty="0" smtClean="0">
                <a:latin typeface="Arial Narrow" pitchFamily="34" charset="0"/>
              </a:rPr>
              <a:t>no deseches las súplicas que te dirigimos en nuestras necesidades; antes bien, líbranos siempre de todo peligro, ¡oh Virgen gloriosa y bendita!, Amén </a:t>
            </a:r>
            <a:endParaRPr lang="es-UY" sz="115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66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7938"/>
            <a:ext cx="6858000" cy="992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04664" y="464467"/>
            <a:ext cx="6048672" cy="8881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AR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Eras Light ITC"/>
                <a:ea typeface="Calibri"/>
                <a:cs typeface="Times New Roman"/>
              </a:rPr>
              <a:t>SUGERENCIAS  DE PELÍCULAS PARA VER EN FAMILIA</a:t>
            </a:r>
            <a:endParaRPr lang="es-UY" b="1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171450" indent="-17145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s-AR" sz="1150" dirty="0" smtClean="0">
                <a:solidFill>
                  <a:srgbClr val="0070C0"/>
                </a:solidFill>
                <a:effectLst/>
                <a:latin typeface="Arial Narrow" pitchFamily="34" charset="0"/>
                <a:ea typeface="Calibri"/>
                <a:cs typeface="Times New Roman"/>
              </a:rPr>
              <a:t>San Agustín </a:t>
            </a:r>
            <a:endParaRPr lang="es-UY" sz="1150" dirty="0">
              <a:latin typeface="Arial Narrow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AR" sz="800" u="sng" dirty="0">
                <a:solidFill>
                  <a:srgbClr val="0000FF"/>
                </a:solidFill>
                <a:latin typeface="Arial Narrow" pitchFamily="34" charset="0"/>
                <a:ea typeface="Calibri"/>
                <a:cs typeface="Times New Roman"/>
                <a:hlinkClick r:id="rId3"/>
              </a:rPr>
              <a:t>https://ar.video.search.yahoo.com/search/video?fr=mcafee&amp;p=peliculas+catolicas#action=view&amp;id=2&amp;vid=b2fc9d8f3bd85b5551a42dbc2c2baad0</a:t>
            </a:r>
            <a:endParaRPr lang="es-UY" sz="800" dirty="0">
              <a:latin typeface="Arial Narrow" pitchFamily="34" charset="0"/>
              <a:ea typeface="Calibri"/>
              <a:cs typeface="Times New Roman"/>
            </a:endParaRPr>
          </a:p>
          <a:p>
            <a:pPr marL="171450" indent="-17145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s-AR" sz="1150" dirty="0" smtClean="0">
                <a:solidFill>
                  <a:srgbClr val="0070C0"/>
                </a:solidFill>
                <a:effectLst/>
                <a:latin typeface="Arial Narrow" pitchFamily="34" charset="0"/>
                <a:ea typeface="Calibri"/>
                <a:cs typeface="Times New Roman"/>
              </a:rPr>
              <a:t>Netflix:   Milagro en la celda 7 </a:t>
            </a:r>
            <a:endParaRPr lang="es-UY" sz="1150" dirty="0">
              <a:latin typeface="Arial Narrow" pitchFamily="34" charset="0"/>
              <a:ea typeface="Calibri"/>
              <a:cs typeface="Times New Roman"/>
            </a:endParaRPr>
          </a:p>
          <a:p>
            <a:pPr marL="171450" indent="-17145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s-AR" sz="1150" dirty="0" smtClean="0">
                <a:solidFill>
                  <a:srgbClr val="0070C0"/>
                </a:solidFill>
                <a:effectLst/>
                <a:latin typeface="Arial Narrow" pitchFamily="34" charset="0"/>
                <a:ea typeface="Calibri"/>
                <a:cs typeface="Times New Roman"/>
              </a:rPr>
              <a:t>Santa Gianna Beretta Molla: mujer, esposa,  madre y santa.  </a:t>
            </a:r>
            <a:endParaRPr lang="es-UY" sz="1150" dirty="0">
              <a:latin typeface="Arial Narrow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AR" sz="800" u="sng" dirty="0">
                <a:solidFill>
                  <a:srgbClr val="0000FF"/>
                </a:solidFill>
                <a:latin typeface="Arial Narrow" pitchFamily="34" charset="0"/>
                <a:ea typeface="Calibri"/>
                <a:cs typeface="Times New Roman"/>
                <a:hlinkClick r:id="rId4"/>
              </a:rPr>
              <a:t>https://ar.video.search.yahoo.com/search/video?fr=mcafee&amp;p=peliculas+catolicas#action=view&amp;id=43&amp;vid=1965383cc723b9ca5b816488b36a0485</a:t>
            </a:r>
            <a:endParaRPr lang="es-UY" sz="800" dirty="0">
              <a:latin typeface="Arial Narrow" pitchFamily="34" charset="0"/>
              <a:ea typeface="Calibri"/>
              <a:cs typeface="Times New Roman"/>
            </a:endParaRPr>
          </a:p>
          <a:p>
            <a:pPr marL="171450" indent="-17145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s-AR" sz="1150" dirty="0" smtClean="0">
                <a:solidFill>
                  <a:srgbClr val="0070C0"/>
                </a:solidFill>
                <a:effectLst/>
                <a:latin typeface="Arial Narrow" pitchFamily="34" charset="0"/>
                <a:ea typeface="Calibri"/>
                <a:cs typeface="Times New Roman"/>
              </a:rPr>
              <a:t>Padre Pio </a:t>
            </a:r>
            <a:endParaRPr lang="es-UY" sz="1150" dirty="0">
              <a:latin typeface="Arial Narrow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AR" sz="800" u="sng" dirty="0" smtClean="0">
                <a:solidFill>
                  <a:srgbClr val="0000FF"/>
                </a:solidFill>
                <a:effectLst/>
                <a:latin typeface="Arial Narrow" pitchFamily="34" charset="0"/>
                <a:ea typeface="Calibri"/>
                <a:cs typeface="Times New Roman"/>
                <a:hlinkClick r:id="rId5"/>
              </a:rPr>
              <a:t>https://ar.video.search.yahoo.com/search/video?fr=mcafee&amp;p=peliculas+catolicas#action=view&amp;id=57&amp;vid=35d9df56caf6cb8a5f49e05c67b27964</a:t>
            </a:r>
            <a:endParaRPr lang="es-UY" sz="800" dirty="0">
              <a:latin typeface="Arial Narrow" pitchFamily="34" charset="0"/>
              <a:ea typeface="Calibri"/>
              <a:cs typeface="Times New Roman"/>
            </a:endParaRPr>
          </a:p>
          <a:p>
            <a:pPr marL="171450" indent="-17145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s-AR" sz="1150" dirty="0" smtClean="0">
                <a:solidFill>
                  <a:srgbClr val="0070C0"/>
                </a:solidFill>
                <a:effectLst/>
                <a:latin typeface="Arial Narrow" pitchFamily="34" charset="0"/>
                <a:ea typeface="Calibri"/>
                <a:cs typeface="Times New Roman"/>
              </a:rPr>
              <a:t>Otras películas católicas </a:t>
            </a:r>
            <a:r>
              <a:rPr lang="es-AR" sz="800" u="sng" dirty="0" smtClean="0">
                <a:solidFill>
                  <a:srgbClr val="0000FF"/>
                </a:solidFill>
                <a:latin typeface="Arial Narrow" pitchFamily="34" charset="0"/>
                <a:ea typeface="Calibri"/>
                <a:cs typeface="Times New Roman"/>
                <a:hlinkClick r:id="rId6"/>
              </a:rPr>
              <a:t>https</a:t>
            </a:r>
            <a:r>
              <a:rPr lang="es-AR" sz="800" u="sng" dirty="0">
                <a:solidFill>
                  <a:srgbClr val="0000FF"/>
                </a:solidFill>
                <a:latin typeface="Arial Narrow" pitchFamily="34" charset="0"/>
                <a:ea typeface="Calibri"/>
                <a:cs typeface="Times New Roman"/>
                <a:hlinkClick r:id="rId6"/>
              </a:rPr>
              <a:t>://</a:t>
            </a:r>
            <a:r>
              <a:rPr lang="es-AR" sz="800" u="sng" dirty="0" smtClean="0">
                <a:solidFill>
                  <a:srgbClr val="0000FF"/>
                </a:solidFill>
                <a:latin typeface="Arial Narrow" pitchFamily="34" charset="0"/>
                <a:ea typeface="Calibri"/>
                <a:cs typeface="Times New Roman"/>
                <a:hlinkClick r:id="rId6"/>
              </a:rPr>
              <a:t>www.youtube.com/watch?v=gn8PQU7SbDs</a:t>
            </a:r>
            <a:endParaRPr lang="es-AR" sz="800" u="sng" dirty="0" smtClean="0">
              <a:solidFill>
                <a:srgbClr val="0000FF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 marL="171450" indent="-17145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endParaRPr lang="es-UY" sz="800" dirty="0">
              <a:latin typeface="Arial Narrow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AR" sz="115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 Narrow" pitchFamily="34" charset="0"/>
                <a:ea typeface="Calibri"/>
                <a:cs typeface="Times New Roman"/>
              </a:rPr>
              <a:t>Canciones para semana santa – Pablo Martínez </a:t>
            </a:r>
            <a:r>
              <a:rPr lang="es-AR" sz="800" u="sng" dirty="0" smtClean="0">
                <a:solidFill>
                  <a:srgbClr val="0000FF"/>
                </a:solidFill>
                <a:latin typeface="Arial Narrow" pitchFamily="34" charset="0"/>
                <a:ea typeface="Calibri"/>
                <a:cs typeface="Times New Roman"/>
                <a:hlinkClick r:id="rId7"/>
              </a:rPr>
              <a:t>https</a:t>
            </a:r>
            <a:r>
              <a:rPr lang="es-AR" sz="800" u="sng" dirty="0">
                <a:solidFill>
                  <a:srgbClr val="0000FF"/>
                </a:solidFill>
                <a:latin typeface="Arial Narrow" pitchFamily="34" charset="0"/>
                <a:ea typeface="Calibri"/>
                <a:cs typeface="Times New Roman"/>
                <a:hlinkClick r:id="rId7"/>
              </a:rPr>
              <a:t>://www.youtube.com/watch?time_continue=5&amp;v=l9Tk4Sdamu8&amp;feature=emb_logo</a:t>
            </a:r>
            <a:endParaRPr lang="es-UY" sz="800" dirty="0">
              <a:latin typeface="Arial Narrow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AR" sz="1150" dirty="0">
                <a:latin typeface="Arial Narrow" pitchFamily="34" charset="0"/>
                <a:ea typeface="Calibri"/>
                <a:cs typeface="Times New Roman"/>
              </a:rPr>
              <a:t> </a:t>
            </a:r>
            <a:r>
              <a:rPr lang="es-AR" sz="115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 Narrow" pitchFamily="34" charset="0"/>
                <a:ea typeface="Calibri"/>
                <a:cs typeface="Times New Roman"/>
              </a:rPr>
              <a:t>Radio María  Argentina (Córdoba) </a:t>
            </a:r>
            <a:r>
              <a:rPr lang="es-AR" sz="800" u="sng" dirty="0" smtClean="0">
                <a:solidFill>
                  <a:srgbClr val="0000FF"/>
                </a:solidFill>
                <a:latin typeface="Arial Narrow" pitchFamily="34" charset="0"/>
                <a:ea typeface="Calibri"/>
                <a:cs typeface="Times New Roman"/>
                <a:hlinkClick r:id="rId8"/>
              </a:rPr>
              <a:t>https</a:t>
            </a:r>
            <a:r>
              <a:rPr lang="es-AR" sz="800" u="sng" dirty="0">
                <a:solidFill>
                  <a:srgbClr val="0000FF"/>
                </a:solidFill>
                <a:latin typeface="Arial Narrow" pitchFamily="34" charset="0"/>
                <a:ea typeface="Calibri"/>
                <a:cs typeface="Times New Roman"/>
                <a:hlinkClick r:id="rId8"/>
              </a:rPr>
              <a:t>://radiomaria.org.ar/</a:t>
            </a:r>
            <a:r>
              <a:rPr lang="es-AR" sz="800" dirty="0">
                <a:latin typeface="Arial Narrow" pitchFamily="34" charset="0"/>
                <a:ea typeface="Calibri"/>
                <a:cs typeface="Times New Roman"/>
              </a:rPr>
              <a:t>  </a:t>
            </a:r>
            <a:endParaRPr lang="es-UY" sz="1150" dirty="0">
              <a:latin typeface="Arial Narrow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AR" sz="1150" dirty="0">
                <a:latin typeface="Arial Narrow" pitchFamily="34" charset="0"/>
                <a:ea typeface="Calibri"/>
                <a:cs typeface="Times New Roman"/>
              </a:rPr>
              <a:t> </a:t>
            </a:r>
            <a:r>
              <a:rPr lang="es-AR" sz="115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 Narrow" pitchFamily="34" charset="0"/>
                <a:ea typeface="Calibri"/>
                <a:cs typeface="Times New Roman"/>
              </a:rPr>
              <a:t>Radio Encuentro en el Valle  (Catamarca) </a:t>
            </a:r>
            <a:r>
              <a:rPr lang="es-AR" sz="800" u="sng" dirty="0" smtClean="0">
                <a:solidFill>
                  <a:srgbClr val="0000FF"/>
                </a:solidFill>
                <a:latin typeface="Arial Narrow" pitchFamily="34" charset="0"/>
                <a:ea typeface="Calibri"/>
                <a:cs typeface="Times New Roman"/>
                <a:hlinkClick r:id="rId9"/>
              </a:rPr>
              <a:t>http</a:t>
            </a:r>
            <a:r>
              <a:rPr lang="es-AR" sz="800" u="sng" dirty="0">
                <a:solidFill>
                  <a:srgbClr val="0000FF"/>
                </a:solidFill>
                <a:latin typeface="Arial Narrow" pitchFamily="34" charset="0"/>
                <a:ea typeface="Calibri"/>
                <a:cs typeface="Times New Roman"/>
                <a:hlinkClick r:id="rId9"/>
              </a:rPr>
              <a:t>://www.encuentroenelvalle.com/web/</a:t>
            </a:r>
            <a:r>
              <a:rPr lang="es-AR" sz="800" dirty="0">
                <a:latin typeface="Arial Narrow" pitchFamily="34" charset="0"/>
                <a:ea typeface="Calibri"/>
                <a:cs typeface="Times New Roman"/>
              </a:rPr>
              <a:t>  </a:t>
            </a:r>
            <a:endParaRPr lang="es-AR" sz="800" dirty="0" smtClean="0">
              <a:latin typeface="Arial Narrow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s-UY" sz="800" dirty="0">
              <a:latin typeface="Arial Narrow" pitchFamily="34" charset="0"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es-AR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Eras Light ITC"/>
                <a:ea typeface="Calibri"/>
                <a:cs typeface="Times New Roman"/>
              </a:rPr>
              <a:t>SITIOS PARA PROFUNDIZAR LA SEMANA SANTA </a:t>
            </a:r>
          </a:p>
          <a:p>
            <a:pPr algn="ctr">
              <a:spcAft>
                <a:spcPts val="1000"/>
              </a:spcAft>
            </a:pPr>
            <a:r>
              <a:rPr lang="es-AR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Eras Light ITC"/>
                <a:ea typeface="Calibri"/>
                <a:cs typeface="Times New Roman"/>
              </a:rPr>
              <a:t>(JOVENES Y ADULTOS)</a:t>
            </a:r>
          </a:p>
          <a:p>
            <a:pPr algn="ctr">
              <a:spcAft>
                <a:spcPts val="1000"/>
              </a:spcAft>
            </a:pPr>
            <a:endParaRPr lang="es-AR" b="1" dirty="0" smtClean="0">
              <a:solidFill>
                <a:schemeClr val="accent6">
                  <a:lumMod val="50000"/>
                </a:schemeClr>
              </a:solidFill>
              <a:effectLst/>
              <a:latin typeface="Eras Light ITC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AR" sz="1150" dirty="0" smtClean="0">
                <a:effectLst/>
                <a:latin typeface="Arial Narrow" pitchFamily="34" charset="0"/>
                <a:ea typeface="Calibri"/>
                <a:cs typeface="Times New Roman"/>
              </a:rPr>
              <a:t>Lugar de encuentro católicos en la red </a:t>
            </a:r>
            <a:r>
              <a:rPr lang="es-AR" sz="1150" u="sng" dirty="0" smtClean="0">
                <a:solidFill>
                  <a:srgbClr val="0000FF"/>
                </a:solidFill>
                <a:latin typeface="Arial Narrow" pitchFamily="34" charset="0"/>
                <a:ea typeface="Calibri"/>
                <a:cs typeface="Times New Roman"/>
                <a:hlinkClick r:id="rId10"/>
              </a:rPr>
              <a:t>http</a:t>
            </a:r>
            <a:r>
              <a:rPr lang="es-AR" sz="1150" u="sng" dirty="0">
                <a:solidFill>
                  <a:srgbClr val="0000FF"/>
                </a:solidFill>
                <a:latin typeface="Arial Narrow" pitchFamily="34" charset="0"/>
                <a:ea typeface="Calibri"/>
                <a:cs typeface="Times New Roman"/>
                <a:hlinkClick r:id="rId10"/>
              </a:rPr>
              <a:t>://es.catholic.net/</a:t>
            </a:r>
            <a:endParaRPr lang="es-UY" sz="1150" dirty="0">
              <a:latin typeface="Arial Narrow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AR" sz="1150" dirty="0">
                <a:latin typeface="Arial Narrow" pitchFamily="34" charset="0"/>
                <a:ea typeface="Calibri"/>
                <a:cs typeface="Times New Roman"/>
              </a:rPr>
              <a:t> Noticias católicas </a:t>
            </a:r>
            <a:r>
              <a:rPr lang="es-AR" sz="1150" u="sng" dirty="0" smtClean="0">
                <a:solidFill>
                  <a:srgbClr val="0000FF"/>
                </a:solidFill>
                <a:latin typeface="Arial Narrow" pitchFamily="34" charset="0"/>
                <a:ea typeface="Calibri"/>
                <a:cs typeface="Times New Roman"/>
                <a:hlinkClick r:id="rId11"/>
              </a:rPr>
              <a:t>https</a:t>
            </a:r>
            <a:r>
              <a:rPr lang="es-AR" sz="1150" u="sng" dirty="0">
                <a:solidFill>
                  <a:srgbClr val="0000FF"/>
                </a:solidFill>
                <a:latin typeface="Arial Narrow" pitchFamily="34" charset="0"/>
                <a:ea typeface="Calibri"/>
                <a:cs typeface="Times New Roman"/>
                <a:hlinkClick r:id="rId11"/>
              </a:rPr>
              <a:t>://www.aciprensa.com</a:t>
            </a:r>
            <a:r>
              <a:rPr lang="es-AR" sz="1150" u="sng" dirty="0" smtClean="0">
                <a:solidFill>
                  <a:srgbClr val="0000FF"/>
                </a:solidFill>
                <a:latin typeface="Arial Narrow" pitchFamily="34" charset="0"/>
                <a:ea typeface="Calibri"/>
                <a:cs typeface="Times New Roman"/>
                <a:hlinkClick r:id="rId11"/>
              </a:rPr>
              <a:t>/</a:t>
            </a:r>
            <a:endParaRPr lang="es-AR" sz="1150" u="sng" dirty="0" smtClean="0">
              <a:solidFill>
                <a:srgbClr val="0000FF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UY" sz="1150" dirty="0">
              <a:latin typeface="Arial Narrow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AR" sz="1600" b="1" dirty="0" smtClean="0">
                <a:solidFill>
                  <a:schemeClr val="accent6">
                    <a:lumMod val="50000"/>
                  </a:schemeClr>
                </a:solidFill>
                <a:latin typeface="Eras Light ITC" pitchFamily="34" charset="0"/>
                <a:ea typeface="Calibri"/>
                <a:cs typeface="Times New Roman"/>
              </a:rPr>
              <a:t>TRANSMISION </a:t>
            </a:r>
            <a:r>
              <a:rPr lang="es-AR" sz="1600" b="1" dirty="0">
                <a:solidFill>
                  <a:schemeClr val="accent6">
                    <a:lumMod val="50000"/>
                  </a:schemeClr>
                </a:solidFill>
                <a:latin typeface="Eras Light ITC" pitchFamily="34" charset="0"/>
                <a:ea typeface="Calibri"/>
                <a:cs typeface="Times New Roman"/>
              </a:rPr>
              <a:t>DIRECTAS TV  SEMANA SANTA PAPA FRANCISCO </a:t>
            </a:r>
            <a:r>
              <a:rPr lang="es-AR" sz="12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Eras Light ITC" pitchFamily="34" charset="0"/>
                <a:ea typeface="Calibri"/>
                <a:cs typeface="Times New Roman"/>
              </a:rPr>
              <a:t>ELEGIR EL EVENTO DESDE EL CALENDARIO- CAMBIAR IDIOMA- ES. ( ESPAÑOL) </a:t>
            </a:r>
            <a:endParaRPr lang="es-UY" sz="1200" b="1" dirty="0">
              <a:solidFill>
                <a:schemeClr val="accent6">
                  <a:lumMod val="50000"/>
                </a:schemeClr>
              </a:solidFill>
              <a:latin typeface="Eras Light ITC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AR" sz="1150" u="sng" dirty="0">
                <a:solidFill>
                  <a:srgbClr val="0000FF"/>
                </a:solidFill>
                <a:latin typeface="Arial Narrow" pitchFamily="34" charset="0"/>
                <a:ea typeface="Calibri"/>
                <a:cs typeface="Times New Roman"/>
                <a:hlinkClick r:id="rId12"/>
              </a:rPr>
              <a:t>http://w2.vatican.va/content/vatican/it.html</a:t>
            </a:r>
            <a:endParaRPr lang="es-UY" sz="1150" dirty="0">
              <a:latin typeface="Arial Narrow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AR" sz="1150" dirty="0" smtClean="0">
                <a:effectLst/>
                <a:latin typeface="Arial Narrow" pitchFamily="34" charset="0"/>
                <a:ea typeface="Calibri"/>
                <a:cs typeface="Times New Roman"/>
              </a:rPr>
              <a:t> Predicaciones Padre Raniero Cantalamesa </a:t>
            </a:r>
            <a:endParaRPr lang="es-UY" sz="1150" dirty="0">
              <a:latin typeface="Arial Narrow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AR" sz="1000" u="sng" dirty="0">
                <a:solidFill>
                  <a:srgbClr val="0000FF"/>
                </a:solidFill>
                <a:latin typeface="Arial Narrow" pitchFamily="34" charset="0"/>
                <a:ea typeface="Calibri"/>
                <a:cs typeface="Times New Roman"/>
                <a:hlinkClick r:id="rId13"/>
              </a:rPr>
              <a:t>https://caminocatolico.com/category/meditaciones-y-reflexiones-espirituales/meditaciones-de-p-raniero-cantalamessa/</a:t>
            </a:r>
            <a:endParaRPr lang="es-UY" sz="1000" dirty="0">
              <a:latin typeface="Arial Narrow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AR" sz="1150" dirty="0">
                <a:latin typeface="Arial Narrow" pitchFamily="34" charset="0"/>
                <a:ea typeface="Calibri"/>
                <a:cs typeface="Times New Roman"/>
              </a:rPr>
              <a:t>Padre Mamerto </a:t>
            </a:r>
            <a:r>
              <a:rPr lang="es-AR" sz="1150" dirty="0" err="1" smtClean="0">
                <a:latin typeface="Arial Narrow" pitchFamily="34" charset="0"/>
                <a:ea typeface="Calibri"/>
                <a:cs typeface="Times New Roman"/>
              </a:rPr>
              <a:t>Menapace</a:t>
            </a:r>
            <a:r>
              <a:rPr lang="es-AR" sz="1150" dirty="0" smtClean="0">
                <a:latin typeface="Arial Narrow" pitchFamily="34" charset="0"/>
                <a:ea typeface="Calibri"/>
                <a:cs typeface="Times New Roman"/>
              </a:rPr>
              <a:t> </a:t>
            </a:r>
            <a:endParaRPr lang="es-UY" sz="1150" dirty="0">
              <a:latin typeface="Arial Narrow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AR" sz="1150" u="sng" dirty="0">
                <a:solidFill>
                  <a:srgbClr val="0000FF"/>
                </a:solidFill>
                <a:latin typeface="Arial Narrow" pitchFamily="34" charset="0"/>
                <a:ea typeface="Calibri"/>
                <a:cs typeface="Times New Roman"/>
                <a:hlinkClick r:id="rId14"/>
              </a:rPr>
              <a:t>http://buenasnuevas.com/recursos/cuentos.htm</a:t>
            </a:r>
            <a:endParaRPr lang="es-UY" sz="1150" dirty="0">
              <a:latin typeface="Arial Narrow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606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99"/>
            <a:ext cx="6858000" cy="992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435779" y="4953000"/>
            <a:ext cx="1986441" cy="4251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AR" sz="2000" b="1" dirty="0" smtClean="0">
                <a:solidFill>
                  <a:srgbClr val="0070C0"/>
                </a:solidFill>
                <a:effectLst/>
                <a:latin typeface="Eras Light ITC"/>
                <a:ea typeface="Calibri"/>
                <a:cs typeface="Times New Roman"/>
              </a:rPr>
              <a:t>JUEVES   SANTO</a:t>
            </a:r>
            <a:endParaRPr lang="es-UY" sz="1600" b="1" dirty="0">
              <a:ea typeface="Calibri"/>
              <a:cs typeface="Times New Roman"/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5060952"/>
            <a:ext cx="1432824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060848" y="5385048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200" b="1" i="1" dirty="0">
                <a:latin typeface="Arial Narrow" pitchFamily="34" charset="0"/>
              </a:rPr>
              <a:t>¿</a:t>
            </a:r>
            <a:r>
              <a:rPr lang="es-UY" sz="1200" b="1" i="1" dirty="0" smtClean="0">
                <a:latin typeface="Arial Narrow" pitchFamily="34" charset="0"/>
              </a:rPr>
              <a:t>QUÉ CELEBRAMOS? </a:t>
            </a:r>
          </a:p>
          <a:p>
            <a:endParaRPr lang="es-UY" sz="1100" b="1" i="1" dirty="0" smtClean="0">
              <a:latin typeface="Arial Narrow" pitchFamily="34" charset="0"/>
            </a:endParaRPr>
          </a:p>
          <a:p>
            <a:pPr lvl="2" algn="just"/>
            <a:r>
              <a:rPr lang="es-UY" sz="1200" dirty="0" smtClean="0">
                <a:latin typeface="Arial Narrow" pitchFamily="34" charset="0"/>
              </a:rPr>
              <a:t>• La Última Cena.</a:t>
            </a:r>
          </a:p>
          <a:p>
            <a:pPr lvl="2" algn="just"/>
            <a:r>
              <a:rPr lang="es-UY" sz="1200" dirty="0" smtClean="0">
                <a:latin typeface="Arial Narrow" pitchFamily="34" charset="0"/>
              </a:rPr>
              <a:t>• El Lavatorio de los pies,</a:t>
            </a:r>
          </a:p>
          <a:p>
            <a:pPr lvl="2" algn="just"/>
            <a:r>
              <a:rPr lang="es-UY" sz="1200" dirty="0" smtClean="0">
                <a:latin typeface="Arial Narrow" pitchFamily="34" charset="0"/>
              </a:rPr>
              <a:t>• La institución de la Eucaristía y del Sacerdocio.</a:t>
            </a:r>
          </a:p>
          <a:p>
            <a:pPr lvl="2" algn="just"/>
            <a:r>
              <a:rPr lang="es-UY" sz="1200" dirty="0" smtClean="0">
                <a:latin typeface="Arial Narrow" pitchFamily="34" charset="0"/>
              </a:rPr>
              <a:t>• La oración de Jesús en el Huerto de Getsemaní.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2" y="6609184"/>
            <a:ext cx="54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340768" y="6573120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200" b="1" dirty="0" smtClean="0">
                <a:latin typeface="Arial Narrow" pitchFamily="34" charset="0"/>
              </a:rPr>
              <a:t>Signo: </a:t>
            </a:r>
            <a:r>
              <a:rPr lang="es-UY" sz="1200" dirty="0" smtClean="0">
                <a:latin typeface="Arial Narrow" pitchFamily="34" charset="0"/>
              </a:rPr>
              <a:t>colocamos en nuestro rincón de fe y alabanza; fotos o nombres de los sacerdotes que nos bautizaron, casaron, que nos dieron la primera comunión, la confirmación; nuestros amigos sacerdotes: además de pan y uvas </a:t>
            </a:r>
            <a:r>
              <a:rPr lang="es-UY" sz="1200" i="1" dirty="0" smtClean="0">
                <a:latin typeface="Arial Narrow" pitchFamily="34" charset="0"/>
              </a:rPr>
              <a:t>(pueden ser dibujadas por los chicos).</a:t>
            </a:r>
            <a:endParaRPr lang="es-UY" sz="1200" i="1" dirty="0">
              <a:latin typeface="Arial Narrow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2" y="7437216"/>
            <a:ext cx="54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368152" y="7551615"/>
            <a:ext cx="3429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UY" sz="1200" b="1" dirty="0" smtClean="0">
                <a:latin typeface="Arial Narrow" pitchFamily="34" charset="0"/>
              </a:rPr>
              <a:t>Texto bíblico: </a:t>
            </a:r>
            <a:r>
              <a:rPr lang="es-UY" sz="1200" dirty="0" smtClean="0">
                <a:latin typeface="Arial Narrow" pitchFamily="34" charset="0"/>
              </a:rPr>
              <a:t>Jesús nuestro Pan de vida, nos invita  vivir cimentados en el amor. Efesios 3, 16-17. </a:t>
            </a:r>
            <a:endParaRPr lang="es-UY" sz="1200" dirty="0">
              <a:latin typeface="Arial Narrow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2" y="8121352"/>
            <a:ext cx="54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1368152" y="8240337"/>
            <a:ext cx="4941168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200" b="1" dirty="0" smtClean="0">
                <a:latin typeface="Arial Narrow" pitchFamily="34" charset="0"/>
              </a:rPr>
              <a:t>Trabajo artesanal en familia: </a:t>
            </a:r>
            <a:r>
              <a:rPr lang="es-UY" sz="1200" dirty="0" smtClean="0">
                <a:latin typeface="Arial Narrow" pitchFamily="34" charset="0"/>
              </a:rPr>
              <a:t>Elaboramos y comemos el  pan en familia.</a:t>
            </a:r>
          </a:p>
          <a:p>
            <a:endParaRPr lang="es-UY" sz="500" b="1" dirty="0" smtClean="0">
              <a:latin typeface="Arial Narrow" pitchFamily="34" charset="0"/>
            </a:endParaRPr>
          </a:p>
          <a:p>
            <a:r>
              <a:rPr lang="es-UY" sz="1200" b="1" dirty="0" smtClean="0">
                <a:latin typeface="Arial Narrow" pitchFamily="34" charset="0"/>
              </a:rPr>
              <a:t>Gesto misionero en las redes: </a:t>
            </a:r>
            <a:r>
              <a:rPr lang="es-UY" sz="1200" dirty="0" smtClean="0">
                <a:latin typeface="Arial Narrow" pitchFamily="34" charset="0"/>
              </a:rPr>
              <a:t>saludamos al párrocos y sacerdotes conocidos; puede ser una videollamada</a:t>
            </a:r>
            <a:endParaRPr lang="es-UY" sz="1200" dirty="0">
              <a:latin typeface="Arial Narrow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64" y="8949384"/>
            <a:ext cx="54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1368152" y="9093400"/>
            <a:ext cx="3429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UY" sz="1200" b="1" dirty="0" smtClean="0">
                <a:latin typeface="Arial Narrow" pitchFamily="34" charset="0"/>
              </a:rPr>
              <a:t>ORACIÓN</a:t>
            </a:r>
            <a:r>
              <a:rPr lang="es-UY" sz="1200" dirty="0" smtClean="0">
                <a:latin typeface="Arial Narrow" pitchFamily="34" charset="0"/>
              </a:rPr>
              <a:t> Para todas las noches de Papa Francisco. </a:t>
            </a:r>
            <a:endParaRPr lang="es-UY" sz="1200" dirty="0">
              <a:latin typeface="Arial Narrow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961291" y="272480"/>
            <a:ext cx="293542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AR" sz="2000" b="1" dirty="0" smtClean="0">
                <a:solidFill>
                  <a:srgbClr val="0070C0"/>
                </a:solidFill>
                <a:effectLst/>
                <a:latin typeface="Eras Light ITC"/>
                <a:ea typeface="Calibri"/>
                <a:cs typeface="Times New Roman"/>
              </a:rPr>
              <a:t>DOMINGO   DE   RAMOS</a:t>
            </a:r>
            <a:endParaRPr lang="es-UY" sz="1600" b="1" dirty="0">
              <a:ea typeface="Calibri"/>
              <a:cs typeface="Times New Roman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344488"/>
            <a:ext cx="1440160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2060848" y="704528"/>
            <a:ext cx="4176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200" b="1" i="1" dirty="0">
                <a:latin typeface="Arial Narrow" pitchFamily="34" charset="0"/>
              </a:rPr>
              <a:t>¿</a:t>
            </a:r>
            <a:r>
              <a:rPr lang="es-UY" sz="1200" b="1" i="1" dirty="0" smtClean="0">
                <a:latin typeface="Arial Narrow" pitchFamily="34" charset="0"/>
              </a:rPr>
              <a:t>QUÉ CELEBRAMOS? </a:t>
            </a:r>
          </a:p>
          <a:p>
            <a:pPr algn="just"/>
            <a:r>
              <a:rPr lang="es-UY" sz="1200" dirty="0" smtClean="0">
                <a:latin typeface="Arial Narrow" pitchFamily="34" charset="0"/>
              </a:rPr>
              <a:t>	Con el Domingo de Ramos se inicia la Semana Santa, y en este día se recuerda la entrada triunfal de Jesús a Jerusalén, aclamado por la multitud, días antes de su pasión, muerte y resurrección</a:t>
            </a:r>
            <a:endParaRPr lang="es-UY" sz="1200" dirty="0">
              <a:latin typeface="Arial Narrow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2" y="1928664"/>
            <a:ext cx="54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1340768" y="2000672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200" b="1" dirty="0" smtClean="0">
                <a:latin typeface="Arial Narrow" pitchFamily="34" charset="0"/>
              </a:rPr>
              <a:t>Signo: </a:t>
            </a:r>
            <a:r>
              <a:rPr lang="es-UY" sz="1200" dirty="0" smtClean="0">
                <a:latin typeface="Arial Narrow" pitchFamily="34" charset="0"/>
              </a:rPr>
              <a:t>preparar en familia, un ramo verde, con un moño hermoso, y colocarlo en la ventana, balcón o puerta de casa.</a:t>
            </a:r>
            <a:endParaRPr lang="es-UY" sz="1200" dirty="0">
              <a:latin typeface="Arial Narrow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2" y="2648744"/>
            <a:ext cx="54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1368152" y="2691135"/>
            <a:ext cx="3429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UY" sz="1200" b="1" dirty="0" smtClean="0">
                <a:latin typeface="Arial Narrow" pitchFamily="34" charset="0"/>
              </a:rPr>
              <a:t>Texto bíblico: </a:t>
            </a:r>
            <a:r>
              <a:rPr lang="es-UY" sz="1200" dirty="0" smtClean="0">
                <a:latin typeface="Arial Narrow" pitchFamily="34" charset="0"/>
              </a:rPr>
              <a:t>Jesús nuestro REY, nos dice: En el amor, no hay temor. 1Jn. 4, 17- 18 </a:t>
            </a:r>
            <a:endParaRPr lang="es-UY" sz="1200" dirty="0">
              <a:latin typeface="Arial Narrow" pitchFamily="34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2" y="3332880"/>
            <a:ext cx="54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21 Rectángulo"/>
          <p:cNvSpPr/>
          <p:nvPr/>
        </p:nvSpPr>
        <p:spPr>
          <a:xfrm>
            <a:off x="1368152" y="3239324"/>
            <a:ext cx="49411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200" b="1" dirty="0" smtClean="0">
                <a:latin typeface="Arial Narrow" pitchFamily="34" charset="0"/>
              </a:rPr>
              <a:t>Trabajo artesanal en familia: </a:t>
            </a:r>
            <a:r>
              <a:rPr lang="es-UY" sz="1200" dirty="0" smtClean="0">
                <a:latin typeface="Arial Narrow" pitchFamily="34" charset="0"/>
              </a:rPr>
              <a:t>en un poncho, sabana o cortina, pegamos pequeños cartelitos, con nuestros nombres, en el medio dibujamos una corona y escribimos la frase: </a:t>
            </a:r>
            <a:r>
              <a:rPr lang="es-UY" sz="1200" i="1" dirty="0" smtClean="0">
                <a:latin typeface="Arial Narrow" pitchFamily="34" charset="0"/>
              </a:rPr>
              <a:t>Te amamos Jesús nuestro Rey. </a:t>
            </a:r>
          </a:p>
          <a:p>
            <a:endParaRPr lang="es-UY" sz="500" b="1" dirty="0" smtClean="0">
              <a:latin typeface="Arial Narrow" pitchFamily="34" charset="0"/>
            </a:endParaRPr>
          </a:p>
          <a:p>
            <a:r>
              <a:rPr lang="es-UY" sz="1200" b="1" dirty="0" smtClean="0">
                <a:latin typeface="Arial Narrow" pitchFamily="34" charset="0"/>
              </a:rPr>
              <a:t>Gesto misionero en las redes: </a:t>
            </a:r>
            <a:r>
              <a:rPr lang="es-UY" sz="1200" dirty="0" smtClean="0">
                <a:latin typeface="Arial Narrow" pitchFamily="34" charset="0"/>
              </a:rPr>
              <a:t>compartimos la foto de nuestro rincón de fe, o de nuestras familias con las palmas. </a:t>
            </a:r>
            <a:endParaRPr lang="es-UY" sz="1200" dirty="0">
              <a:latin typeface="Arial Narrow" pitchFamily="34" charset="0"/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64" y="4160912"/>
            <a:ext cx="54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23 Rectángulo"/>
          <p:cNvSpPr/>
          <p:nvPr/>
        </p:nvSpPr>
        <p:spPr>
          <a:xfrm>
            <a:off x="1368152" y="4376936"/>
            <a:ext cx="3429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UY" sz="1200" b="1" dirty="0" smtClean="0">
                <a:latin typeface="Arial Narrow" pitchFamily="34" charset="0"/>
              </a:rPr>
              <a:t>ORACIÓN</a:t>
            </a:r>
            <a:r>
              <a:rPr lang="es-UY" sz="1200" dirty="0" smtClean="0">
                <a:latin typeface="Arial Narrow" pitchFamily="34" charset="0"/>
              </a:rPr>
              <a:t> Para todas las noches de Papa Francisco. </a:t>
            </a:r>
            <a:endParaRPr lang="es-UY" sz="1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411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99"/>
            <a:ext cx="6858000" cy="992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00" y="319401"/>
            <a:ext cx="1443021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361239" y="4953000"/>
            <a:ext cx="213552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AR" sz="2000" b="1" dirty="0" smtClean="0">
                <a:solidFill>
                  <a:srgbClr val="0070C0"/>
                </a:solidFill>
                <a:effectLst/>
                <a:latin typeface="Eras Light ITC"/>
                <a:ea typeface="Calibri"/>
                <a:cs typeface="Times New Roman"/>
              </a:rPr>
              <a:t>SABADO   SANTO</a:t>
            </a:r>
            <a:endParaRPr lang="es-UY" sz="1600" b="1" dirty="0"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060848" y="5385048"/>
            <a:ext cx="417646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200" b="1" i="1" dirty="0">
                <a:latin typeface="Arial Narrow" pitchFamily="34" charset="0"/>
              </a:rPr>
              <a:t>¿</a:t>
            </a:r>
            <a:r>
              <a:rPr lang="es-UY" sz="1200" b="1" i="1" dirty="0" smtClean="0">
                <a:latin typeface="Arial Narrow" pitchFamily="34" charset="0"/>
              </a:rPr>
              <a:t>QUÉ CELEBRAMOS? </a:t>
            </a:r>
          </a:p>
          <a:p>
            <a:endParaRPr lang="es-UY" sz="500" b="1" i="1" dirty="0" smtClean="0">
              <a:latin typeface="Arial Narrow" pitchFamily="34" charset="0"/>
            </a:endParaRPr>
          </a:p>
          <a:p>
            <a:pPr algn="just"/>
            <a:r>
              <a:rPr lang="es-UY" sz="1200" dirty="0" smtClean="0">
                <a:latin typeface="Arial Narrow" pitchFamily="34" charset="0"/>
              </a:rPr>
              <a:t>El sábado santo es un día de oración junto a la tumba esperando la resurrección. Es día de reflexión y silencio. Es la preparación para la celebración de la Vigilia Pascual Por la noche se lleva a cabo la celebración de la Vigilia Pascual.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2" y="6609184"/>
            <a:ext cx="54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340768" y="6651575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200" b="1" dirty="0" smtClean="0">
                <a:latin typeface="Arial Narrow" pitchFamily="34" charset="0"/>
              </a:rPr>
              <a:t>Signo: </a:t>
            </a:r>
            <a:r>
              <a:rPr lang="es-UY" sz="1200" dirty="0" smtClean="0">
                <a:latin typeface="Arial Narrow" pitchFamily="34" charset="0"/>
              </a:rPr>
              <a:t>colocamos en nuestro rincón de fe y alabanza; la imagen de María.  </a:t>
            </a:r>
            <a:r>
              <a:rPr lang="es-UY" sz="1200" i="1" dirty="0" smtClean="0">
                <a:latin typeface="Arial Narrow" pitchFamily="34" charset="0"/>
              </a:rPr>
              <a:t>(puede ser estampita, imagen o dibujo). </a:t>
            </a:r>
            <a:endParaRPr lang="es-UY" sz="1200" i="1" dirty="0">
              <a:latin typeface="Arial Narrow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2" y="7401272"/>
            <a:ext cx="54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368152" y="7437336"/>
            <a:ext cx="4869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200" b="1" dirty="0" smtClean="0">
                <a:latin typeface="Arial Narrow" pitchFamily="34" charset="0"/>
              </a:rPr>
              <a:t>Texto bíblico: </a:t>
            </a:r>
            <a:r>
              <a:rPr lang="es-UY" sz="1200" dirty="0" smtClean="0">
                <a:latin typeface="Arial Narrow" pitchFamily="34" charset="0"/>
              </a:rPr>
              <a:t>Con María, Madre modelo y mediadora aprendemos  a decir </a:t>
            </a:r>
          </a:p>
          <a:p>
            <a:r>
              <a:rPr lang="es-UY" sz="1200" dirty="0" smtClean="0">
                <a:latin typeface="Arial Narrow" pitchFamily="34" charset="0"/>
              </a:rPr>
              <a:t>«El Señor es mi luz y mi salvación, ¿a quién temeré?» Salmo.27, 1 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2" y="8121352"/>
            <a:ext cx="54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1368152" y="8121352"/>
            <a:ext cx="494116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200" b="1" dirty="0" smtClean="0">
                <a:latin typeface="Arial Narrow" pitchFamily="34" charset="0"/>
              </a:rPr>
              <a:t>Trabajo artesanal en familia: </a:t>
            </a:r>
            <a:r>
              <a:rPr lang="es-UY" sz="1200" dirty="0" smtClean="0">
                <a:latin typeface="Arial Narrow" pitchFamily="34" charset="0"/>
              </a:rPr>
              <a:t>realizamos rosarios, con nuditos, según tutorial.  Podemos hacer juntos huevos de pascua y decorarlos entre todos.</a:t>
            </a:r>
          </a:p>
          <a:p>
            <a:endParaRPr lang="es-UY" sz="500" b="1" dirty="0" smtClean="0">
              <a:latin typeface="Arial Narrow" pitchFamily="34" charset="0"/>
            </a:endParaRPr>
          </a:p>
          <a:p>
            <a:r>
              <a:rPr lang="es-UY" sz="1200" b="1" dirty="0" smtClean="0">
                <a:latin typeface="Arial Narrow" pitchFamily="34" charset="0"/>
              </a:rPr>
              <a:t>Gesto misionero en las redes: </a:t>
            </a:r>
            <a:r>
              <a:rPr lang="es-UY" sz="1200" dirty="0" smtClean="0">
                <a:latin typeface="Arial Narrow" pitchFamily="34" charset="0"/>
              </a:rPr>
              <a:t>realizamos un video, donde cada miembro de la familia  reza un ave María, se los enviamos a nuestros amigos.</a:t>
            </a:r>
            <a:endParaRPr lang="es-UY" sz="1200" dirty="0">
              <a:latin typeface="Arial Narrow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64" y="8949384"/>
            <a:ext cx="54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1368152" y="9093400"/>
            <a:ext cx="3429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UY" sz="1200" b="1" dirty="0" smtClean="0">
                <a:latin typeface="Arial Narrow" pitchFamily="34" charset="0"/>
              </a:rPr>
              <a:t>ORACIÓN</a:t>
            </a:r>
            <a:r>
              <a:rPr lang="es-UY" sz="1200" dirty="0" smtClean="0">
                <a:latin typeface="Arial Narrow" pitchFamily="34" charset="0"/>
              </a:rPr>
              <a:t> Para todas las noches de Papa Francisco. </a:t>
            </a:r>
            <a:endParaRPr lang="es-UY" sz="1200" dirty="0">
              <a:latin typeface="Arial Narrow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390094" y="272480"/>
            <a:ext cx="2077813" cy="4251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AR" sz="2000" b="1" dirty="0" smtClean="0">
                <a:solidFill>
                  <a:srgbClr val="0070C0"/>
                </a:solidFill>
                <a:effectLst/>
                <a:latin typeface="Eras Light ITC"/>
                <a:ea typeface="Calibri"/>
                <a:cs typeface="Times New Roman"/>
              </a:rPr>
              <a:t>VIERNES </a:t>
            </a:r>
            <a:r>
              <a:rPr lang="es-AR" sz="2000" b="1" dirty="0">
                <a:solidFill>
                  <a:srgbClr val="0070C0"/>
                </a:solidFill>
                <a:latin typeface="Eras Light ITC"/>
                <a:ea typeface="Calibri"/>
                <a:cs typeface="Times New Roman"/>
              </a:rPr>
              <a:t> </a:t>
            </a:r>
            <a:r>
              <a:rPr lang="es-AR" sz="2000" b="1" dirty="0" smtClean="0">
                <a:solidFill>
                  <a:srgbClr val="0070C0"/>
                </a:solidFill>
                <a:latin typeface="Eras Light ITC"/>
                <a:ea typeface="Calibri"/>
                <a:cs typeface="Times New Roman"/>
              </a:rPr>
              <a:t> </a:t>
            </a:r>
            <a:r>
              <a:rPr lang="es-AR" sz="2000" b="1" dirty="0" smtClean="0">
                <a:solidFill>
                  <a:srgbClr val="0070C0"/>
                </a:solidFill>
                <a:effectLst/>
                <a:latin typeface="Eras Light ITC"/>
                <a:ea typeface="Calibri"/>
                <a:cs typeface="Times New Roman"/>
              </a:rPr>
              <a:t>SANTO</a:t>
            </a:r>
            <a:endParaRPr lang="es-UY" sz="1600" b="1" dirty="0">
              <a:ea typeface="Calibri"/>
              <a:cs typeface="Times New Roman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060848" y="704528"/>
            <a:ext cx="4176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200" b="1" i="1" dirty="0">
                <a:latin typeface="Arial Narrow" pitchFamily="34" charset="0"/>
              </a:rPr>
              <a:t>¿</a:t>
            </a:r>
            <a:r>
              <a:rPr lang="es-UY" sz="1200" b="1" i="1" dirty="0" smtClean="0">
                <a:latin typeface="Arial Narrow" pitchFamily="34" charset="0"/>
              </a:rPr>
              <a:t>QUÉ CELEBRAMOS? </a:t>
            </a:r>
          </a:p>
          <a:p>
            <a:endParaRPr lang="es-UY" sz="1200" b="1" i="1" dirty="0" smtClean="0">
              <a:latin typeface="Arial Narrow" pitchFamily="34" charset="0"/>
            </a:endParaRPr>
          </a:p>
          <a:p>
            <a:pPr algn="just"/>
            <a:r>
              <a:rPr lang="es-UY" sz="1200" dirty="0" smtClean="0">
                <a:latin typeface="Arial Narrow" pitchFamily="34" charset="0"/>
              </a:rPr>
              <a:t>	La tarde del Viernes Santo presenta el drama inmenso de la muerte de Cristo en el Calvario. La cruz erguida sobre el mundo sigue en pie como signo de salvación y de esperanza.</a:t>
            </a:r>
            <a:endParaRPr lang="es-UY" sz="1200" dirty="0">
              <a:latin typeface="Arial Narrow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2" y="1928664"/>
            <a:ext cx="54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1340768" y="2000672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200" b="1" dirty="0" smtClean="0">
                <a:latin typeface="Arial Narrow" pitchFamily="34" charset="0"/>
              </a:rPr>
              <a:t>Signo: </a:t>
            </a:r>
            <a:r>
              <a:rPr lang="es-UY" sz="1200" dirty="0" smtClean="0">
                <a:latin typeface="Arial Narrow" pitchFamily="34" charset="0"/>
              </a:rPr>
              <a:t>en nuestro rincón de la fe y alabanza, colocamos una cruz, o una imagen de Jesús (impresa o dibujada).</a:t>
            </a:r>
            <a:endParaRPr lang="es-UY" sz="1200" dirty="0">
              <a:latin typeface="Arial Narrow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2" y="2648744"/>
            <a:ext cx="54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1368152" y="2691135"/>
            <a:ext cx="4869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200" b="1" dirty="0" smtClean="0">
                <a:latin typeface="Arial Narrow" pitchFamily="34" charset="0"/>
              </a:rPr>
              <a:t>Texto bíblico: </a:t>
            </a:r>
            <a:r>
              <a:rPr lang="es-UY" sz="1200" dirty="0" smtClean="0">
                <a:latin typeface="Arial Narrow" pitchFamily="34" charset="0"/>
              </a:rPr>
              <a:t>Jesús, nuestro salvador, nos invita  Creer para ver la gloria de Dios. Jn. 11, 40 </a:t>
            </a:r>
            <a:endParaRPr lang="es-UY" sz="1200" dirty="0">
              <a:latin typeface="Arial Narrow" pitchFamily="34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2" y="3332880"/>
            <a:ext cx="54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21 Rectángulo"/>
          <p:cNvSpPr/>
          <p:nvPr/>
        </p:nvSpPr>
        <p:spPr>
          <a:xfrm>
            <a:off x="1368152" y="3239324"/>
            <a:ext cx="494116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200" b="1" dirty="0" smtClean="0">
                <a:latin typeface="Arial Narrow" pitchFamily="34" charset="0"/>
              </a:rPr>
              <a:t>Trabajo artesanal en familia: </a:t>
            </a:r>
            <a:r>
              <a:rPr lang="es-UY" sz="1200" dirty="0" smtClean="0">
                <a:latin typeface="Arial Narrow" pitchFamily="34" charset="0"/>
              </a:rPr>
              <a:t>elaboramos una cruz con material reciclado, y escribimos nuestras cruces. Podemos mencionar nuestros miedos y dificultades en esta pandemia. </a:t>
            </a:r>
          </a:p>
          <a:p>
            <a:endParaRPr lang="es-UY" sz="500" b="1" dirty="0" smtClean="0">
              <a:latin typeface="Arial Narrow" pitchFamily="34" charset="0"/>
            </a:endParaRPr>
          </a:p>
          <a:p>
            <a:r>
              <a:rPr lang="es-UY" sz="1200" b="1" dirty="0" smtClean="0">
                <a:latin typeface="Arial Narrow" pitchFamily="34" charset="0"/>
              </a:rPr>
              <a:t>Gesto misionero en las redes: </a:t>
            </a:r>
            <a:r>
              <a:rPr lang="es-UY" sz="1200" dirty="0" smtClean="0">
                <a:latin typeface="Arial Narrow" pitchFamily="34" charset="0"/>
              </a:rPr>
              <a:t>realizo una videollamada o un posteo en las redes o un SMS a un vecino que está solo, a algún enfermo que conozco.</a:t>
            </a:r>
            <a:endParaRPr lang="es-UY" sz="1200" dirty="0">
              <a:latin typeface="Arial Narrow" pitchFamily="34" charset="0"/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64" y="4160912"/>
            <a:ext cx="54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23 Rectángulo"/>
          <p:cNvSpPr/>
          <p:nvPr/>
        </p:nvSpPr>
        <p:spPr>
          <a:xfrm>
            <a:off x="1368152" y="4376936"/>
            <a:ext cx="3429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UY" sz="1200" b="1" dirty="0" smtClean="0">
                <a:latin typeface="Arial Narrow" pitchFamily="34" charset="0"/>
              </a:rPr>
              <a:t>ORACIÓN</a:t>
            </a:r>
            <a:r>
              <a:rPr lang="es-UY" sz="1200" dirty="0" smtClean="0">
                <a:latin typeface="Arial Narrow" pitchFamily="34" charset="0"/>
              </a:rPr>
              <a:t> Para todas las noches de Papa Francisco. </a:t>
            </a:r>
            <a:endParaRPr lang="es-UY" sz="1200" dirty="0">
              <a:latin typeface="Arial Narrow" pitchFamily="34" charset="0"/>
            </a:endParaRPr>
          </a:p>
        </p:txBody>
      </p:sp>
      <p:pic>
        <p:nvPicPr>
          <p:cNvPr id="27" name="26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7" b="2328"/>
          <a:stretch/>
        </p:blipFill>
        <p:spPr>
          <a:xfrm>
            <a:off x="476672" y="4909498"/>
            <a:ext cx="1346798" cy="1536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505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99"/>
            <a:ext cx="6858000" cy="992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00" y="319401"/>
            <a:ext cx="144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332656" y="8915181"/>
            <a:ext cx="4417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200" b="1" dirty="0" smtClean="0">
                <a:latin typeface="Arial Narrow" pitchFamily="34" charset="0"/>
              </a:rPr>
              <a:t>Autor:  </a:t>
            </a:r>
            <a:r>
              <a:rPr lang="es-UY" sz="1200" i="1" dirty="0" smtClean="0">
                <a:latin typeface="Arial Narrow" pitchFamily="34" charset="0"/>
              </a:rPr>
              <a:t>Hna. Sandra Ruiz Mora - FMH</a:t>
            </a:r>
          </a:p>
          <a:p>
            <a:r>
              <a:rPr lang="es-UY" sz="1200" b="1" dirty="0" smtClean="0">
                <a:latin typeface="Arial Narrow" pitchFamily="34" charset="0"/>
              </a:rPr>
              <a:t>Formateo: </a:t>
            </a:r>
            <a:r>
              <a:rPr lang="es-UY" sz="1200" i="1" dirty="0" smtClean="0">
                <a:latin typeface="Arial Narrow" pitchFamily="34" charset="0"/>
              </a:rPr>
              <a:t>Mario Cavallero </a:t>
            </a:r>
          </a:p>
          <a:p>
            <a:r>
              <a:rPr lang="es-UY" sz="1200" b="1" dirty="0" smtClean="0">
                <a:latin typeface="Arial Narrow" pitchFamily="34" charset="0"/>
              </a:rPr>
              <a:t>Publicación y  Difusión: </a:t>
            </a:r>
            <a:r>
              <a:rPr lang="es-UY" sz="1200" i="1" dirty="0" smtClean="0">
                <a:latin typeface="Arial Narrow" pitchFamily="34" charset="0"/>
              </a:rPr>
              <a:t>Hna. Beatriz Gómez – FMH / Ángel Rivero. </a:t>
            </a:r>
            <a:endParaRPr lang="es-UY" sz="1200" i="1" dirty="0">
              <a:latin typeface="Arial Narrow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884348" y="272480"/>
            <a:ext cx="308930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AR" sz="2000" b="1" dirty="0" smtClean="0">
                <a:solidFill>
                  <a:srgbClr val="0070C0"/>
                </a:solidFill>
                <a:effectLst/>
                <a:latin typeface="Eras Light ITC"/>
                <a:ea typeface="Calibri"/>
                <a:cs typeface="Times New Roman"/>
              </a:rPr>
              <a:t>DOMINGO    DE   PASCUA</a:t>
            </a:r>
            <a:endParaRPr lang="es-UY" sz="1600" b="1" dirty="0">
              <a:ea typeface="Calibri"/>
              <a:cs typeface="Times New Roman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060848" y="704528"/>
            <a:ext cx="4176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200" b="1" i="1" dirty="0">
                <a:latin typeface="Arial Narrow" pitchFamily="34" charset="0"/>
              </a:rPr>
              <a:t>¿</a:t>
            </a:r>
            <a:r>
              <a:rPr lang="es-UY" sz="1200" b="1" i="1" dirty="0" smtClean="0">
                <a:latin typeface="Arial Narrow" pitchFamily="34" charset="0"/>
              </a:rPr>
              <a:t>QUÉ CELEBRAMOS? </a:t>
            </a:r>
          </a:p>
          <a:p>
            <a:endParaRPr lang="es-UY" sz="1200" b="1" i="1" dirty="0" smtClean="0">
              <a:latin typeface="Arial Narrow" pitchFamily="34" charset="0"/>
            </a:endParaRPr>
          </a:p>
          <a:p>
            <a:pPr algn="just"/>
            <a:r>
              <a:rPr lang="es-UY" sz="1200" dirty="0" smtClean="0">
                <a:latin typeface="Arial Narrow" pitchFamily="34" charset="0"/>
              </a:rPr>
              <a:t>	El Domingo de Resurrección o de Pascua es la fiesta más importante para todos los católicos, ya que con la Resurrección de Jesús es cuando adquiere sentido toda nuestra religión.</a:t>
            </a:r>
          </a:p>
          <a:p>
            <a:pPr algn="just"/>
            <a:r>
              <a:rPr lang="es-UY" sz="1200" dirty="0" smtClean="0">
                <a:latin typeface="Arial Narrow" pitchFamily="34" charset="0"/>
              </a:rPr>
              <a:t>	Cristo triunfó sobre la muerte y con esto nos abrió las puertas del Cielo. En la Misa dominical recordamos de una manera especial esta gran alegría.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2" y="2216696"/>
            <a:ext cx="54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1340768" y="2288704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200" b="1" dirty="0" smtClean="0">
                <a:latin typeface="Arial Narrow" pitchFamily="34" charset="0"/>
              </a:rPr>
              <a:t>Signo: </a:t>
            </a:r>
            <a:r>
              <a:rPr lang="es-UY" sz="1200" dirty="0" smtClean="0">
                <a:latin typeface="Arial Narrow" pitchFamily="34" charset="0"/>
              </a:rPr>
              <a:t>VELA ENCENDIDA. Si tenemos vendas, barbijo, alcohol en gel, etc. La ponemos en nuestro balcón o ventana. </a:t>
            </a:r>
            <a:endParaRPr lang="es-UY" sz="1200" dirty="0">
              <a:latin typeface="Arial Narrow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2" y="2936776"/>
            <a:ext cx="54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1368152" y="2979167"/>
            <a:ext cx="4869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200" b="1" dirty="0" smtClean="0">
                <a:latin typeface="Arial Narrow" pitchFamily="34" charset="0"/>
              </a:rPr>
              <a:t>Texto bíblico: </a:t>
            </a:r>
            <a:r>
              <a:rPr lang="es-UY" sz="1200" dirty="0" smtClean="0">
                <a:latin typeface="Arial Narrow" pitchFamily="34" charset="0"/>
              </a:rPr>
              <a:t>Jesús resurrección y vida nuestra, nos dice que nada podrá apartarnos de su amor Rom. 8, 38-39  y viene a regalarnos el espíritu de Hijos! Rom.8. 15 </a:t>
            </a: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2" y="3800992"/>
            <a:ext cx="54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21 Rectángulo"/>
          <p:cNvSpPr/>
          <p:nvPr/>
        </p:nvSpPr>
        <p:spPr>
          <a:xfrm>
            <a:off x="1368152" y="3707436"/>
            <a:ext cx="494116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200" b="1" dirty="0" smtClean="0">
                <a:latin typeface="Arial Narrow" pitchFamily="34" charset="0"/>
              </a:rPr>
              <a:t>Trabajo artesanal en familia: </a:t>
            </a:r>
            <a:r>
              <a:rPr lang="es-UY" sz="1200" dirty="0" smtClean="0">
                <a:latin typeface="Arial Narrow" pitchFamily="34" charset="0"/>
              </a:rPr>
              <a:t>decoramos juntos una vela.</a:t>
            </a:r>
          </a:p>
          <a:p>
            <a:endParaRPr lang="es-UY" sz="500" b="1" dirty="0" smtClean="0">
              <a:latin typeface="Arial Narrow" pitchFamily="34" charset="0"/>
            </a:endParaRPr>
          </a:p>
          <a:p>
            <a:r>
              <a:rPr lang="es-UY" sz="1200" b="1" dirty="0" smtClean="0">
                <a:latin typeface="Arial Narrow" pitchFamily="34" charset="0"/>
              </a:rPr>
              <a:t>Gesto misionero en las redes: </a:t>
            </a:r>
            <a:r>
              <a:rPr lang="es-UY" sz="1200" dirty="0" smtClean="0">
                <a:latin typeface="Arial Narrow" pitchFamily="34" charset="0"/>
              </a:rPr>
              <a:t>para compartir con  nuestros amigos, nuestra fe. Nos grabamos cantando alleluia, y lo compartimos, o decoramos un cuadro de selfie pascual (llenos de alleluias) y compartimos los saludos pascuales en las redes.</a:t>
            </a:r>
            <a:endParaRPr lang="es-UY" sz="1200" dirty="0">
              <a:latin typeface="Arial Narrow" pitchFamily="34" charset="0"/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64" y="4629024"/>
            <a:ext cx="54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23 Rectángulo"/>
          <p:cNvSpPr/>
          <p:nvPr/>
        </p:nvSpPr>
        <p:spPr>
          <a:xfrm>
            <a:off x="1368152" y="4845048"/>
            <a:ext cx="3429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UY" sz="1200" b="1" dirty="0" smtClean="0">
                <a:latin typeface="Arial Narrow" pitchFamily="34" charset="0"/>
              </a:rPr>
              <a:t>ORACIÓN</a:t>
            </a:r>
            <a:r>
              <a:rPr lang="es-UY" sz="1200" dirty="0" smtClean="0">
                <a:latin typeface="Arial Narrow" pitchFamily="34" charset="0"/>
              </a:rPr>
              <a:t> Para todas las noches de Papa Francisco. </a:t>
            </a:r>
            <a:endParaRPr lang="es-UY" sz="1200" dirty="0">
              <a:latin typeface="Arial Narrow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377" y="5529064"/>
            <a:ext cx="212324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1595</Words>
  <Application>Microsoft Office PowerPoint</Application>
  <PresentationFormat>A4 (210 x 297 mm)</PresentationFormat>
  <Paragraphs>145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Cavallero Mateu</dc:creator>
  <cp:lastModifiedBy>Cavallero Mateu</cp:lastModifiedBy>
  <cp:revision>23</cp:revision>
  <dcterms:created xsi:type="dcterms:W3CDTF">2020-04-01T15:24:16Z</dcterms:created>
  <dcterms:modified xsi:type="dcterms:W3CDTF">2020-04-01T19:22:00Z</dcterms:modified>
</cp:coreProperties>
</file>